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4" r:id="rId15"/>
    <p:sldId id="275" r:id="rId16"/>
    <p:sldId id="276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5" r:id="rId3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36D6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36D6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36D6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E6E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E6E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817" y="1827957"/>
            <a:ext cx="1081671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36D68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457" y="1827961"/>
            <a:ext cx="10815434" cy="1544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g"/><Relationship Id="rId18" Type="http://schemas.openxmlformats.org/officeDocument/2006/relationships/image" Target="../media/image68.png"/><Relationship Id="rId3" Type="http://schemas.openxmlformats.org/officeDocument/2006/relationships/image" Target="../media/image53.jpg"/><Relationship Id="rId21" Type="http://schemas.openxmlformats.org/officeDocument/2006/relationships/image" Target="../media/image71.jpg"/><Relationship Id="rId7" Type="http://schemas.openxmlformats.org/officeDocument/2006/relationships/image" Target="../media/image57.png"/><Relationship Id="rId12" Type="http://schemas.openxmlformats.org/officeDocument/2006/relationships/image" Target="../media/image62.jpg"/><Relationship Id="rId17" Type="http://schemas.openxmlformats.org/officeDocument/2006/relationships/image" Target="../media/image67.jpg"/><Relationship Id="rId2" Type="http://schemas.openxmlformats.org/officeDocument/2006/relationships/image" Target="../media/image52.jpg"/><Relationship Id="rId16" Type="http://schemas.openxmlformats.org/officeDocument/2006/relationships/image" Target="../media/image66.jpg"/><Relationship Id="rId20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11" Type="http://schemas.openxmlformats.org/officeDocument/2006/relationships/image" Target="../media/image61.jpg"/><Relationship Id="rId5" Type="http://schemas.openxmlformats.org/officeDocument/2006/relationships/image" Target="../media/image55.jpg"/><Relationship Id="rId15" Type="http://schemas.openxmlformats.org/officeDocument/2006/relationships/image" Target="../media/image65.jpg"/><Relationship Id="rId10" Type="http://schemas.openxmlformats.org/officeDocument/2006/relationships/image" Target="../media/image60.jpg"/><Relationship Id="rId19" Type="http://schemas.openxmlformats.org/officeDocument/2006/relationships/image" Target="../media/image69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Relationship Id="rId14" Type="http://schemas.openxmlformats.org/officeDocument/2006/relationships/image" Target="../media/image64.jpg"/><Relationship Id="rId22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395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71623" y="0"/>
            <a:ext cx="10120630" cy="6858000"/>
            <a:chOff x="2071623" y="0"/>
            <a:chExt cx="1012063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1623" y="0"/>
              <a:ext cx="10120439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7883" y="2565006"/>
              <a:ext cx="1656359" cy="161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657" y="559104"/>
            <a:ext cx="451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5A5750"/>
                </a:solidFill>
              </a:rPr>
              <a:t>СИСТЕМА</a:t>
            </a:r>
            <a:r>
              <a:rPr spc="65" dirty="0">
                <a:solidFill>
                  <a:srgbClr val="5A5750"/>
                </a:solidFill>
              </a:rPr>
              <a:t> </a:t>
            </a:r>
            <a:r>
              <a:rPr spc="50" dirty="0">
                <a:solidFill>
                  <a:srgbClr val="5A5750"/>
                </a:solidFill>
              </a:rPr>
              <a:t>РАБОТЫ</a:t>
            </a:r>
            <a:r>
              <a:rPr spc="70" dirty="0">
                <a:solidFill>
                  <a:srgbClr val="5A5750"/>
                </a:solidFill>
              </a:rPr>
              <a:t> </a:t>
            </a:r>
            <a:r>
              <a:rPr spc="85" dirty="0">
                <a:solidFill>
                  <a:srgbClr val="5A5750"/>
                </a:solidFill>
              </a:rPr>
              <a:t>КЛИНИКИ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99" y="1327505"/>
            <a:ext cx="736092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Система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30" dirty="0">
                <a:solidFill>
                  <a:srgbClr val="5A5750"/>
                </a:solidFill>
                <a:latin typeface="Roboto"/>
                <a:cs typeface="Roboto"/>
              </a:rPr>
              <a:t>дезинфекции,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мониторинга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реальном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времени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 и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предоставления </a:t>
            </a:r>
            <a:r>
              <a:rPr sz="1600" spc="-38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первой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 помощи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проведения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 безопасной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операции.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9325" y="2913075"/>
            <a:ext cx="876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20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т</a:t>
            </a: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ерильная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9325" y="3116275"/>
            <a:ext cx="2249805" cy="206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операционная</a:t>
            </a:r>
            <a:endParaRPr sz="1100">
              <a:latin typeface="Arial"/>
              <a:cs typeface="Arial"/>
            </a:endParaRPr>
          </a:p>
          <a:p>
            <a:pPr marL="12700" marR="210820">
              <a:lnSpc>
                <a:spcPct val="121200"/>
              </a:lnSpc>
              <a:spcBef>
                <a:spcPts val="1964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Все операционные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устройства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проходят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обязательную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стерилизацию.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21200"/>
              </a:lnSpc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Клиника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Вонджин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предоставляет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стерильные операционные,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всем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пунктам удовлетворяющие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государственные требования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стандарты.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359" y="2913075"/>
            <a:ext cx="14700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Дезинфицирующий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359" y="3116275"/>
            <a:ext cx="211455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136D68"/>
                </a:solidFill>
                <a:latin typeface="Arial"/>
                <a:cs typeface="Arial"/>
              </a:rPr>
              <a:t>в</a:t>
            </a:r>
            <a:r>
              <a:rPr sz="1100" b="1" spc="-40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зд</a:t>
            </a:r>
            <a:r>
              <a:rPr sz="1100" b="1" spc="25" dirty="0">
                <a:solidFill>
                  <a:srgbClr val="136D68"/>
                </a:solidFill>
                <a:latin typeface="Arial"/>
                <a:cs typeface="Arial"/>
              </a:rPr>
              <a:t>ушный</a:t>
            </a:r>
            <a:r>
              <a:rPr sz="1100" b="1" spc="-6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36D68"/>
                </a:solidFill>
                <a:latin typeface="Arial"/>
                <a:cs typeface="Arial"/>
              </a:rPr>
              <a:t>д</a:t>
            </a:r>
            <a:r>
              <a:rPr sz="1100" b="1" spc="40" dirty="0">
                <a:solidFill>
                  <a:srgbClr val="136D68"/>
                </a:solidFill>
                <a:latin typeface="Arial"/>
                <a:cs typeface="Arial"/>
              </a:rPr>
              <a:t>уш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1964"/>
              </a:spcBef>
            </a:pP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Дезинфици</a:t>
            </a:r>
            <a:r>
              <a:rPr sz="1100" spc="-30" dirty="0">
                <a:solidFill>
                  <a:srgbClr val="5A5750"/>
                </a:solidFill>
                <a:latin typeface="Roboto"/>
                <a:cs typeface="Roboto"/>
              </a:rPr>
              <a:t>р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ующи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воздушный 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душ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для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предотвращения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распространения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инфекции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бактерий.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3357" y="2913075"/>
            <a:ext cx="1434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136D68"/>
                </a:solidFill>
                <a:latin typeface="Arial"/>
                <a:cs typeface="Arial"/>
              </a:rPr>
              <a:t>Поша</a:t>
            </a:r>
            <a:r>
              <a:rPr sz="1100" b="1" spc="-20" dirty="0">
                <a:solidFill>
                  <a:srgbClr val="136D68"/>
                </a:solidFill>
                <a:latin typeface="Arial"/>
                <a:cs typeface="Arial"/>
              </a:rPr>
              <a:t>г</a:t>
            </a:r>
            <a:r>
              <a:rPr sz="1100" b="1" spc="10" dirty="0">
                <a:solidFill>
                  <a:srgbClr val="136D68"/>
                </a:solidFill>
                <a:latin typeface="Arial"/>
                <a:cs typeface="Arial"/>
              </a:rPr>
              <a:t>овая</a:t>
            </a:r>
            <a:r>
              <a:rPr sz="1100" b="1" spc="-6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36D68"/>
                </a:solidFill>
                <a:latin typeface="Arial"/>
                <a:cs typeface="Arial"/>
              </a:rPr>
              <a:t>си</a:t>
            </a:r>
            <a:r>
              <a:rPr sz="1100" b="1" spc="-25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т</a:t>
            </a: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ема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3357" y="3116275"/>
            <a:ext cx="10172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136D68"/>
                </a:solidFill>
                <a:latin typeface="Arial"/>
                <a:cs typeface="Arial"/>
              </a:rPr>
              <a:t>дезинфекции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3357" y="3575532"/>
            <a:ext cx="17900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1.</a:t>
            </a:r>
            <a:r>
              <a:rPr sz="1100" spc="185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5A5750"/>
                </a:solidFill>
                <a:latin typeface="Microsoft Sans Serif"/>
                <a:cs typeface="Microsoft Sans Serif"/>
              </a:rPr>
              <a:t>Дезинфекция</a:t>
            </a:r>
            <a:r>
              <a:rPr sz="1100" spc="-55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75" dirty="0">
                <a:solidFill>
                  <a:srgbClr val="5A5750"/>
                </a:solidFill>
                <a:latin typeface="Microsoft Sans Serif"/>
                <a:cs typeface="Microsoft Sans Serif"/>
              </a:rPr>
              <a:t>и</a:t>
            </a:r>
            <a:r>
              <a:rPr sz="1100" spc="-6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5A5750"/>
                </a:solidFill>
                <a:latin typeface="Microsoft Sans Serif"/>
                <a:cs typeface="Microsoft Sans Serif"/>
              </a:rPr>
              <a:t>уборка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3357" y="3807332"/>
            <a:ext cx="2240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2.</a:t>
            </a:r>
            <a:r>
              <a:rPr sz="1100" spc="165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5A5750"/>
                </a:solidFill>
                <a:latin typeface="Microsoft Sans Serif"/>
                <a:cs typeface="Microsoft Sans Serif"/>
              </a:rPr>
              <a:t>Ультразвуковая</a:t>
            </a:r>
            <a:r>
              <a:rPr sz="1100" spc="-7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дезинфекция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3357" y="4039133"/>
            <a:ext cx="1654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3.</a:t>
            </a:r>
            <a:r>
              <a:rPr sz="1100" spc="19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5A5750"/>
                </a:solidFill>
                <a:latin typeface="Microsoft Sans Serif"/>
                <a:cs typeface="Microsoft Sans Serif"/>
              </a:rPr>
              <a:t>Стерилизация</a:t>
            </a:r>
            <a:r>
              <a:rPr sz="1100" spc="-6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паром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23354" y="4216933"/>
            <a:ext cx="1353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5A5750"/>
                </a:solidFill>
                <a:latin typeface="Microsoft Sans Serif"/>
                <a:cs typeface="Microsoft Sans Serif"/>
              </a:rPr>
              <a:t>вы</a:t>
            </a: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с</a:t>
            </a:r>
            <a:r>
              <a:rPr sz="1100" spc="60" dirty="0">
                <a:solidFill>
                  <a:srgbClr val="5A5750"/>
                </a:solidFill>
                <a:latin typeface="Microsoft Sans Serif"/>
                <a:cs typeface="Microsoft Sans Serif"/>
              </a:rPr>
              <a:t>о</a:t>
            </a:r>
            <a:r>
              <a:rPr sz="1100" spc="30" dirty="0">
                <a:solidFill>
                  <a:srgbClr val="5A5750"/>
                </a:solidFill>
                <a:latin typeface="Microsoft Sans Serif"/>
                <a:cs typeface="Microsoft Sans Serif"/>
              </a:rPr>
              <a:t>к</a:t>
            </a:r>
            <a:r>
              <a:rPr sz="1100" spc="80" dirty="0">
                <a:solidFill>
                  <a:srgbClr val="5A5750"/>
                </a:solidFill>
                <a:latin typeface="Microsoft Sans Serif"/>
                <a:cs typeface="Microsoft Sans Serif"/>
              </a:rPr>
              <a:t>о</a:t>
            </a:r>
            <a:r>
              <a:rPr sz="1100" dirty="0">
                <a:solidFill>
                  <a:srgbClr val="5A5750"/>
                </a:solidFill>
                <a:latin typeface="Microsoft Sans Serif"/>
                <a:cs typeface="Microsoft Sans Serif"/>
              </a:rPr>
              <a:t>г</a:t>
            </a:r>
            <a:r>
              <a:rPr sz="1100" spc="50" dirty="0">
                <a:solidFill>
                  <a:srgbClr val="5A5750"/>
                </a:solidFill>
                <a:latin typeface="Microsoft Sans Serif"/>
                <a:cs typeface="Microsoft Sans Serif"/>
              </a:rPr>
              <a:t>о</a:t>
            </a:r>
            <a:r>
              <a:rPr sz="1100" spc="-5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5A5750"/>
                </a:solidFill>
                <a:latin typeface="Microsoft Sans Serif"/>
                <a:cs typeface="Microsoft Sans Serif"/>
              </a:rPr>
              <a:t>д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авления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3357" y="4448733"/>
            <a:ext cx="23050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4.</a:t>
            </a:r>
            <a:r>
              <a:rPr sz="1100" spc="20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Водородная</a:t>
            </a:r>
            <a:r>
              <a:rPr sz="1100" spc="-55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стерилизация</a:t>
            </a:r>
            <a:r>
              <a:rPr sz="1100" spc="-5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-45" dirty="0">
                <a:solidFill>
                  <a:srgbClr val="5A5750"/>
                </a:solidFill>
                <a:latin typeface="Microsoft Sans Serif"/>
                <a:cs typeface="Microsoft Sans Serif"/>
              </a:rPr>
              <a:t>E.O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3357" y="4680534"/>
            <a:ext cx="14128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5.</a:t>
            </a:r>
            <a:r>
              <a:rPr sz="1100" spc="17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5A5750"/>
                </a:solidFill>
                <a:latin typeface="Microsoft Sans Serif"/>
                <a:cs typeface="Microsoft Sans Serif"/>
              </a:rPr>
              <a:t>УФ-стерилизация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43357" y="4912334"/>
            <a:ext cx="2241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Microsoft Sans Serif"/>
                <a:cs typeface="Microsoft Sans Serif"/>
              </a:rPr>
              <a:t>6.</a:t>
            </a:r>
            <a:r>
              <a:rPr sz="1100" spc="204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Индивидуально</a:t>
            </a:r>
            <a:r>
              <a:rPr sz="1100" spc="-45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упакованные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3354" y="5090134"/>
            <a:ext cx="21107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5" dirty="0">
                <a:solidFill>
                  <a:srgbClr val="5A5750"/>
                </a:solidFill>
                <a:latin typeface="Microsoft Sans Serif"/>
                <a:cs typeface="Microsoft Sans Serif"/>
              </a:rPr>
              <a:t>наборы</a:t>
            </a:r>
            <a:r>
              <a:rPr sz="1100" spc="-7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35" dirty="0">
                <a:solidFill>
                  <a:srgbClr val="5A5750"/>
                </a:solidFill>
                <a:latin typeface="Microsoft Sans Serif"/>
                <a:cs typeface="Microsoft Sans Serif"/>
              </a:rPr>
              <a:t>стерильных</a:t>
            </a:r>
            <a:r>
              <a:rPr sz="1100" spc="-70" dirty="0">
                <a:solidFill>
                  <a:srgbClr val="5A5750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5A5750"/>
                </a:solidFill>
                <a:latin typeface="Microsoft Sans Serif"/>
                <a:cs typeface="Microsoft Sans Serif"/>
              </a:rPr>
              <a:t>приборов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47390" y="2913075"/>
            <a:ext cx="2272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Назначение</a:t>
            </a:r>
            <a:r>
              <a:rPr sz="1100" b="1" spc="-7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136D68"/>
                </a:solidFill>
                <a:latin typeface="Arial"/>
                <a:cs typeface="Arial"/>
              </a:rPr>
              <a:t>профессионала</a:t>
            </a:r>
            <a:r>
              <a:rPr sz="1100" b="1" spc="-7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136D68"/>
                </a:solidFill>
                <a:latin typeface="Arial"/>
                <a:cs typeface="Arial"/>
              </a:rPr>
              <a:t>по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47390" y="3116275"/>
            <a:ext cx="2222500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дезинфекционному</a:t>
            </a:r>
            <a:r>
              <a:rPr sz="1100" b="1" spc="-6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8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100" b="1" spc="25" dirty="0">
                <a:solidFill>
                  <a:srgbClr val="136D68"/>
                </a:solidFill>
                <a:latin typeface="Arial"/>
                <a:cs typeface="Arial"/>
              </a:rPr>
              <a:t>онтролю</a:t>
            </a:r>
            <a:endParaRPr sz="1100">
              <a:latin typeface="Arial"/>
              <a:cs typeface="Arial"/>
            </a:endParaRPr>
          </a:p>
          <a:p>
            <a:pPr marL="12700" marR="365125">
              <a:lnSpc>
                <a:spcPct val="121200"/>
              </a:lnSpc>
              <a:spcBef>
                <a:spcPts val="1964"/>
              </a:spcBef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Специально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назначенный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каждом</a:t>
            </a:r>
            <a:endParaRPr sz="1100">
              <a:latin typeface="Roboto"/>
              <a:cs typeface="Roboto"/>
            </a:endParaRPr>
          </a:p>
          <a:p>
            <a:pPr marL="12700" marR="80645">
              <a:lnSpc>
                <a:spcPct val="121200"/>
              </a:lnSpc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отделе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профессионал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следит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за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стерильностью хирургического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оборудования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0419" y="1874278"/>
            <a:ext cx="16681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Блефаропластика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0419" y="2179078"/>
            <a:ext cx="13373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30" dirty="0">
                <a:solidFill>
                  <a:srgbClr val="136D68"/>
                </a:solidFill>
                <a:latin typeface="Georgia"/>
                <a:cs typeface="Georgia"/>
              </a:rPr>
              <a:t>Р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ино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п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ла</a:t>
            </a: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с</a:t>
            </a:r>
            <a:r>
              <a:rPr sz="1300" b="1" spc="50" dirty="0">
                <a:solidFill>
                  <a:srgbClr val="136D68"/>
                </a:solidFill>
                <a:latin typeface="Georgia"/>
                <a:cs typeface="Georgia"/>
              </a:rPr>
              <a:t>ти</a:t>
            </a:r>
            <a:r>
              <a:rPr sz="1300" b="1" spc="35" dirty="0">
                <a:solidFill>
                  <a:srgbClr val="136D68"/>
                </a:solidFill>
                <a:latin typeface="Georgia"/>
                <a:cs typeface="Georgia"/>
              </a:rPr>
              <a:t>к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0419" y="2483878"/>
            <a:ext cx="17570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Челюстно-лицевая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0419" y="2788678"/>
            <a:ext cx="8877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хирургия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8220" y="1874278"/>
            <a:ext cx="1520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45" dirty="0">
                <a:solidFill>
                  <a:srgbClr val="136D68"/>
                </a:solidFill>
                <a:latin typeface="Georgia"/>
                <a:cs typeface="Georgia"/>
              </a:rPr>
              <a:t>М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ммо</a:t>
            </a: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п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ла</a:t>
            </a: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с</a:t>
            </a:r>
            <a:r>
              <a:rPr sz="1300" b="1" spc="50" dirty="0">
                <a:solidFill>
                  <a:srgbClr val="136D68"/>
                </a:solidFill>
                <a:latin typeface="Georgia"/>
                <a:cs typeface="Georgia"/>
              </a:rPr>
              <a:t>ти</a:t>
            </a:r>
            <a:r>
              <a:rPr sz="1300" b="1" spc="35" dirty="0">
                <a:solidFill>
                  <a:srgbClr val="136D68"/>
                </a:solidFill>
                <a:latin typeface="Georgia"/>
                <a:cs typeface="Georgia"/>
              </a:rPr>
              <a:t>к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8220" y="2179078"/>
            <a:ext cx="14338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Подтяжка</a:t>
            </a:r>
            <a:r>
              <a:rPr sz="1300" b="1" spc="-7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лица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48220" y="2483878"/>
            <a:ext cx="11525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Липосакция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8220" y="2788678"/>
            <a:ext cx="13322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rgbClr val="136D68"/>
                </a:solidFill>
                <a:latin typeface="Georgia"/>
                <a:cs typeface="Georgia"/>
              </a:rPr>
              <a:t>Д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е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рм</a:t>
            </a:r>
            <a:r>
              <a:rPr sz="1300" b="1" spc="-20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r>
              <a:rPr sz="1300" b="1" spc="50" dirty="0">
                <a:solidFill>
                  <a:srgbClr val="136D68"/>
                </a:solidFill>
                <a:latin typeface="Georgia"/>
                <a:cs typeface="Georgia"/>
              </a:rPr>
              <a:t>т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о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логия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66021" y="1874278"/>
            <a:ext cx="9772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Ане</a:t>
            </a:r>
            <a:r>
              <a:rPr sz="1300" b="1" spc="40" dirty="0">
                <a:solidFill>
                  <a:srgbClr val="136D68"/>
                </a:solidFill>
                <a:latin typeface="Georgia"/>
                <a:cs typeface="Georgia"/>
              </a:rPr>
              <a:t>с</a:t>
            </a:r>
            <a:r>
              <a:rPr sz="1300" b="1" spc="60" dirty="0">
                <a:solidFill>
                  <a:srgbClr val="136D68"/>
                </a:solidFill>
                <a:latin typeface="Georgia"/>
                <a:cs typeface="Georgia"/>
              </a:rPr>
              <a:t>т</a:t>
            </a:r>
            <a:r>
              <a:rPr sz="1300" b="1" spc="55" dirty="0">
                <a:solidFill>
                  <a:srgbClr val="136D68"/>
                </a:solidFill>
                <a:latin typeface="Georgia"/>
                <a:cs typeface="Georgia"/>
              </a:rPr>
              <a:t>е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зия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6021" y="2179078"/>
            <a:ext cx="164718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Отоларингология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66021" y="2483878"/>
            <a:ext cx="17252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60" dirty="0">
                <a:solidFill>
                  <a:srgbClr val="136D68"/>
                </a:solidFill>
                <a:latin typeface="Georgia"/>
                <a:cs typeface="Georgia"/>
              </a:rPr>
              <a:t>Р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е</a:t>
            </a:r>
            <a:r>
              <a:rPr sz="1300" b="1" spc="-15" dirty="0">
                <a:solidFill>
                  <a:srgbClr val="136D68"/>
                </a:solidFill>
                <a:latin typeface="Georgia"/>
                <a:cs typeface="Georgia"/>
              </a:rPr>
              <a:t>к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он</a:t>
            </a: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с</a:t>
            </a:r>
            <a:r>
              <a:rPr sz="1300" b="1" spc="65" dirty="0">
                <a:solidFill>
                  <a:srgbClr val="136D68"/>
                </a:solidFill>
                <a:latin typeface="Georgia"/>
                <a:cs typeface="Georgia"/>
              </a:rPr>
              <a:t>тр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у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к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тивная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66021" y="2788678"/>
            <a:ext cx="87756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п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ла</a:t>
            </a: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с</a:t>
            </a:r>
            <a:r>
              <a:rPr sz="1300" b="1" spc="50" dirty="0">
                <a:solidFill>
                  <a:srgbClr val="136D68"/>
                </a:solidFill>
                <a:latin typeface="Georgia"/>
                <a:cs typeface="Georgia"/>
              </a:rPr>
              <a:t>ти</a:t>
            </a:r>
            <a:r>
              <a:rPr sz="1300" b="1" spc="35" dirty="0">
                <a:solidFill>
                  <a:srgbClr val="136D68"/>
                </a:solidFill>
                <a:latin typeface="Georgia"/>
                <a:cs typeface="Georgia"/>
              </a:rPr>
              <a:t>к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0657" y="559104"/>
            <a:ext cx="4551680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pc="110" dirty="0">
                <a:solidFill>
                  <a:srgbClr val="5A5750"/>
                </a:solidFill>
              </a:rPr>
              <a:t>СИСТЕМА </a:t>
            </a:r>
            <a:r>
              <a:rPr spc="95" dirty="0">
                <a:solidFill>
                  <a:srgbClr val="5A5750"/>
                </a:solidFill>
              </a:rPr>
              <a:t>СОТРУДНИЧЕСТВА </a:t>
            </a:r>
            <a:r>
              <a:rPr spc="-585" dirty="0">
                <a:solidFill>
                  <a:srgbClr val="5A5750"/>
                </a:solidFill>
              </a:rPr>
              <a:t> </a:t>
            </a:r>
            <a:r>
              <a:rPr spc="35" dirty="0">
                <a:solidFill>
                  <a:srgbClr val="5A5750"/>
                </a:solidFill>
              </a:rPr>
              <a:t>РАЗНЫХ</a:t>
            </a:r>
            <a:r>
              <a:rPr spc="75" dirty="0">
                <a:solidFill>
                  <a:srgbClr val="5A5750"/>
                </a:solidFill>
              </a:rPr>
              <a:t> </a:t>
            </a:r>
            <a:r>
              <a:rPr spc="85" dirty="0">
                <a:solidFill>
                  <a:srgbClr val="5A5750"/>
                </a:solidFill>
              </a:rPr>
              <a:t>ОТДЕЛОВ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5299" y="1832520"/>
            <a:ext cx="33896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делаем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все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 удовлетворения потребности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клиентов,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организуя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совместную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работу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каждым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специализированным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отделом.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4014774"/>
            <a:ext cx="10896117" cy="2195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657" y="559104"/>
            <a:ext cx="596265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5A5750"/>
                </a:solidFill>
              </a:rPr>
              <a:t>ПОДБОР</a:t>
            </a:r>
            <a:r>
              <a:rPr spc="60" dirty="0">
                <a:solidFill>
                  <a:srgbClr val="5A5750"/>
                </a:solidFill>
              </a:rPr>
              <a:t> </a:t>
            </a:r>
            <a:r>
              <a:rPr spc="110" dirty="0">
                <a:solidFill>
                  <a:srgbClr val="5A5750"/>
                </a:solidFill>
              </a:rPr>
              <a:t>ПЛАНА</a:t>
            </a:r>
            <a:r>
              <a:rPr spc="60" dirty="0">
                <a:solidFill>
                  <a:srgbClr val="5A5750"/>
                </a:solidFill>
              </a:rPr>
              <a:t> </a:t>
            </a:r>
            <a:r>
              <a:rPr spc="70" dirty="0">
                <a:solidFill>
                  <a:srgbClr val="5A5750"/>
                </a:solidFill>
              </a:rPr>
              <a:t>ОПЕРАЦИИ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>
                <a:solidFill>
                  <a:srgbClr val="5A5750"/>
                </a:solidFill>
              </a:rPr>
              <a:t>1:1</a:t>
            </a:r>
            <a:r>
              <a:rPr spc="60" dirty="0">
                <a:solidFill>
                  <a:srgbClr val="5A5750"/>
                </a:solidFill>
              </a:rPr>
              <a:t> </a:t>
            </a:r>
            <a:r>
              <a:rPr spc="90" dirty="0">
                <a:solidFill>
                  <a:srgbClr val="5A5750"/>
                </a:solidFill>
              </a:rPr>
              <a:t>ДЛЯ</a:t>
            </a:r>
            <a:r>
              <a:rPr spc="65" dirty="0">
                <a:solidFill>
                  <a:srgbClr val="5A5750"/>
                </a:solidFill>
              </a:rPr>
              <a:t> </a:t>
            </a:r>
            <a:r>
              <a:rPr spc="85" dirty="0">
                <a:solidFill>
                  <a:srgbClr val="5A5750"/>
                </a:solidFill>
              </a:rPr>
              <a:t>УДОВЛЕТВОРЕНИЯ</a:t>
            </a:r>
            <a:r>
              <a:rPr spc="65" dirty="0">
                <a:solidFill>
                  <a:srgbClr val="5A5750"/>
                </a:solidFill>
              </a:rPr>
              <a:t> </a:t>
            </a:r>
            <a:r>
              <a:rPr spc="80" dirty="0">
                <a:solidFill>
                  <a:srgbClr val="5A5750"/>
                </a:solidFill>
              </a:rPr>
              <a:t>КЛИЕНТОВ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299" y="4257065"/>
            <a:ext cx="22161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136D68"/>
                </a:solidFill>
                <a:latin typeface="Arial"/>
                <a:cs typeface="Arial"/>
              </a:rPr>
              <a:t>Обо</a:t>
            </a:r>
            <a:r>
              <a:rPr sz="1100" b="1" dirty="0">
                <a:solidFill>
                  <a:srgbClr val="136D68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136D68"/>
                </a:solidFill>
                <a:latin typeface="Arial"/>
                <a:cs typeface="Arial"/>
              </a:rPr>
              <a:t>у</a:t>
            </a:r>
            <a:r>
              <a:rPr sz="1100" b="1" spc="15" dirty="0">
                <a:solidFill>
                  <a:srgbClr val="136D68"/>
                </a:solidFill>
                <a:latin typeface="Arial"/>
                <a:cs typeface="Arial"/>
              </a:rPr>
              <a:t>дованные</a:t>
            </a:r>
            <a:r>
              <a:rPr sz="1100" b="1" spc="-6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136D68"/>
                </a:solidFill>
                <a:latin typeface="Arial"/>
                <a:cs typeface="Arial"/>
              </a:rPr>
              <a:t>проце</a:t>
            </a: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дурные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4460265"/>
            <a:ext cx="3046095" cy="150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кабинеты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760"/>
              </a:spcBef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После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</a:t>
            </a:r>
            <a:r>
              <a:rPr sz="1100" spc="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пациенты</a:t>
            </a:r>
            <a:r>
              <a:rPr sz="1100" spc="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проходят</a:t>
            </a:r>
            <a:r>
              <a:rPr sz="1100" spc="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лечение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у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медперсонала в специальном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процедурном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кабинете,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который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находится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отдельном</a:t>
            </a:r>
            <a:endParaRPr sz="1100">
              <a:latin typeface="Roboto"/>
              <a:cs typeface="Roboto"/>
            </a:endParaRPr>
          </a:p>
          <a:p>
            <a:pPr marL="12700" marR="46355">
              <a:lnSpc>
                <a:spcPct val="121200"/>
              </a:lnSpc>
            </a:pP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от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консультационных кабинетов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помещении,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благодаря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чему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лечение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проходит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более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комфортно.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9381" y="2324023"/>
            <a:ext cx="15970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136D68"/>
                </a:solidFill>
                <a:latin typeface="Arial"/>
                <a:cs typeface="Arial"/>
              </a:rPr>
              <a:t>Квалифицированный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59381" y="2527223"/>
            <a:ext cx="3284854" cy="150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136D68"/>
                </a:solidFill>
                <a:latin typeface="Arial"/>
                <a:cs typeface="Arial"/>
              </a:rPr>
              <a:t>медперсонал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760"/>
              </a:spcBef>
            </a:pP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8 специалистами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совместной системой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лечения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прилагаем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все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усилия,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чтобы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тщательно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проверить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все,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от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эстетического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результата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до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функциональных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улучшения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после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для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удовлетворения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потребностей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клиентов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их безопасности.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359" y="2324023"/>
            <a:ext cx="21177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36D68"/>
                </a:solidFill>
                <a:latin typeface="Arial"/>
                <a:cs typeface="Arial"/>
              </a:rPr>
              <a:t>Система</a:t>
            </a:r>
            <a:r>
              <a:rPr sz="1100" b="1" spc="-5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136D68"/>
                </a:solidFill>
                <a:latin typeface="Arial"/>
                <a:cs typeface="Arial"/>
              </a:rPr>
              <a:t>профессионального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359" y="2527223"/>
            <a:ext cx="318770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0" dirty="0">
                <a:solidFill>
                  <a:srgbClr val="136D68"/>
                </a:solidFill>
                <a:latin typeface="Arial"/>
                <a:cs typeface="Arial"/>
              </a:rPr>
              <a:t>планирования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785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всегда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стараемся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добиться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максимального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удовлетворения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наших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пациентов,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проводя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поwдробную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консультацию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предоставляя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детальный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план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операции.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7336" y="2324023"/>
            <a:ext cx="8578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По</a:t>
            </a:r>
            <a:r>
              <a:rPr sz="1100" b="1" spc="60" dirty="0">
                <a:solidFill>
                  <a:srgbClr val="136D68"/>
                </a:solidFill>
                <a:latin typeface="Arial"/>
                <a:cs typeface="Arial"/>
              </a:rPr>
              <a:t>д</a:t>
            </a:r>
            <a:r>
              <a:rPr sz="1100" b="1" spc="65" dirty="0">
                <a:solidFill>
                  <a:srgbClr val="136D68"/>
                </a:solidFill>
                <a:latin typeface="Arial"/>
                <a:cs typeface="Arial"/>
              </a:rPr>
              <a:t>держ</a:t>
            </a:r>
            <a:r>
              <a:rPr sz="1100" b="1" spc="4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7336" y="2527223"/>
            <a:ext cx="323469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5" dirty="0">
                <a:solidFill>
                  <a:srgbClr val="136D68"/>
                </a:solidFill>
                <a:latin typeface="Arial"/>
                <a:cs typeface="Arial"/>
              </a:rPr>
              <a:t>консультанта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785"/>
              </a:spcBef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Наши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консультанты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лично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поддерживают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связь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клиентами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со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дня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до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полного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восстановления,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помогают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бронировать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визиты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лечения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постоперационного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ухода.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7336" y="4257065"/>
            <a:ext cx="1224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6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100" b="1" spc="50" dirty="0">
                <a:solidFill>
                  <a:srgbClr val="136D68"/>
                </a:solidFill>
                <a:latin typeface="Arial"/>
                <a:cs typeface="Arial"/>
              </a:rPr>
              <a:t>ру</a:t>
            </a:r>
            <a:r>
              <a:rPr sz="1100" b="1" spc="-40" dirty="0">
                <a:solidFill>
                  <a:srgbClr val="136D68"/>
                </a:solidFill>
                <a:latin typeface="Arial"/>
                <a:cs typeface="Arial"/>
              </a:rPr>
              <a:t>г</a:t>
            </a:r>
            <a:r>
              <a:rPr sz="1100" b="1" spc="-5" dirty="0">
                <a:solidFill>
                  <a:srgbClr val="136D68"/>
                </a:solidFill>
                <a:latin typeface="Arial"/>
                <a:cs typeface="Arial"/>
              </a:rPr>
              <a:t>лос</a:t>
            </a:r>
            <a:r>
              <a:rPr sz="1100" b="1" spc="40" dirty="0">
                <a:solidFill>
                  <a:srgbClr val="136D68"/>
                </a:solidFill>
                <a:latin typeface="Arial"/>
                <a:cs typeface="Arial"/>
              </a:rPr>
              <a:t>у</a:t>
            </a:r>
            <a:r>
              <a:rPr sz="1100" b="1" spc="10" dirty="0">
                <a:solidFill>
                  <a:srgbClr val="136D68"/>
                </a:solidFill>
                <a:latin typeface="Arial"/>
                <a:cs typeface="Arial"/>
              </a:rPr>
              <a:t>т</a:t>
            </a:r>
            <a:r>
              <a:rPr sz="1100" b="1" spc="20" dirty="0">
                <a:solidFill>
                  <a:srgbClr val="136D68"/>
                </a:solidFill>
                <a:latin typeface="Arial"/>
                <a:cs typeface="Arial"/>
              </a:rPr>
              <a:t>очный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7336" y="4460265"/>
            <a:ext cx="311658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136D68"/>
                </a:solidFill>
                <a:latin typeface="Arial"/>
                <a:cs typeface="Arial"/>
              </a:rPr>
              <a:t>колл-центр</a:t>
            </a:r>
            <a:endParaRPr sz="1100">
              <a:latin typeface="Arial"/>
              <a:cs typeface="Arial"/>
            </a:endParaRPr>
          </a:p>
          <a:p>
            <a:pPr marL="12700" marR="206375">
              <a:lnSpc>
                <a:spcPct val="121200"/>
              </a:lnSpc>
              <a:spcBef>
                <a:spcPts val="785"/>
              </a:spcBef>
            </a:pP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Чтобы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стать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клиникой,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прислушивающейся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клиентам,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мы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создали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круглосуточный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21200"/>
              </a:lnSpc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коллцентр,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чтобы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быстро решать вопросы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или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неудобства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после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операции.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7344" y="606564"/>
            <a:ext cx="6984365" cy="2002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Поддержка</a:t>
            </a:r>
            <a:r>
              <a:rPr sz="1300" b="1" spc="-1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сервиса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на</a:t>
            </a:r>
            <a:r>
              <a:rPr sz="1300" b="1" spc="-1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-55" dirty="0">
                <a:solidFill>
                  <a:srgbClr val="136D68"/>
                </a:solidFill>
                <a:latin typeface="Georgia"/>
                <a:cs typeface="Georgia"/>
              </a:rPr>
              <a:t>9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языках</a:t>
            </a:r>
            <a:endParaRPr sz="1300">
              <a:latin typeface="Georgia"/>
              <a:cs typeface="Georgia"/>
            </a:endParaRPr>
          </a:p>
          <a:p>
            <a:pPr marL="12700" marR="384175">
              <a:lnSpc>
                <a:spcPct val="224400"/>
              </a:lnSpc>
            </a:pP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Отдельный 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ресепшн </a:t>
            </a:r>
            <a:r>
              <a:rPr sz="1300" b="1" spc="40" dirty="0">
                <a:solidFill>
                  <a:srgbClr val="136D68"/>
                </a:solidFill>
                <a:latin typeface="Georgia"/>
                <a:cs typeface="Georgia"/>
              </a:rPr>
              <a:t>для 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приема иностранных клиентов 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Предоставление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35" dirty="0">
                <a:solidFill>
                  <a:srgbClr val="136D68"/>
                </a:solidFill>
                <a:latin typeface="Georgia"/>
                <a:cs typeface="Georgia"/>
              </a:rPr>
              <a:t>транспорта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40" dirty="0">
                <a:solidFill>
                  <a:srgbClr val="136D68"/>
                </a:solidFill>
                <a:latin typeface="Georgia"/>
                <a:cs typeface="Georgia"/>
              </a:rPr>
              <a:t>для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0" dirty="0">
                <a:solidFill>
                  <a:srgbClr val="136D68"/>
                </a:solidFill>
                <a:latin typeface="Georgia"/>
                <a:cs typeface="Georgia"/>
              </a:rPr>
              <a:t>безопасного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и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удобного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передвижения</a:t>
            </a:r>
            <a:endParaRPr sz="1300">
              <a:latin typeface="Georgia"/>
              <a:cs typeface="Georgia"/>
            </a:endParaRPr>
          </a:p>
          <a:p>
            <a:pPr marL="12700" marR="5080">
              <a:lnSpc>
                <a:spcPct val="224400"/>
              </a:lnSpc>
            </a:pP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Профессиональный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подход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55" dirty="0">
                <a:solidFill>
                  <a:srgbClr val="136D68"/>
                </a:solidFill>
                <a:latin typeface="Georgia"/>
                <a:cs typeface="Georgia"/>
              </a:rPr>
              <a:t>от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бронирования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55" dirty="0">
                <a:solidFill>
                  <a:srgbClr val="136D68"/>
                </a:solidFill>
                <a:latin typeface="Georgia"/>
                <a:cs typeface="Georgia"/>
              </a:rPr>
              <a:t>до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послеоперационного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5" dirty="0">
                <a:solidFill>
                  <a:srgbClr val="136D68"/>
                </a:solidFill>
                <a:latin typeface="Georgia"/>
                <a:cs typeface="Georgia"/>
              </a:rPr>
              <a:t>ухода </a:t>
            </a:r>
            <a:r>
              <a:rPr sz="1300" b="1" spc="-31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20" dirty="0">
                <a:solidFill>
                  <a:srgbClr val="136D68"/>
                </a:solidFill>
                <a:latin typeface="Georgia"/>
                <a:cs typeface="Georgia"/>
              </a:rPr>
              <a:t>Предоставление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документов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40" dirty="0">
                <a:solidFill>
                  <a:srgbClr val="136D68"/>
                </a:solidFill>
                <a:latin typeface="Georgia"/>
                <a:cs typeface="Georgia"/>
              </a:rPr>
              <a:t>для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dirty="0">
                <a:solidFill>
                  <a:srgbClr val="136D68"/>
                </a:solidFill>
                <a:latin typeface="Georgia"/>
                <a:cs typeface="Georgia"/>
              </a:rPr>
              <a:t>возврата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-35" dirty="0">
                <a:solidFill>
                  <a:srgbClr val="136D68"/>
                </a:solidFill>
                <a:latin typeface="Georgia"/>
                <a:cs typeface="Georgia"/>
              </a:rPr>
              <a:t>НДС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при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15" dirty="0">
                <a:solidFill>
                  <a:srgbClr val="136D68"/>
                </a:solidFill>
                <a:latin typeface="Georgia"/>
                <a:cs typeface="Georgia"/>
              </a:rPr>
              <a:t>выезде</a:t>
            </a:r>
            <a:r>
              <a:rPr sz="1300" b="1" spc="-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5" dirty="0">
                <a:solidFill>
                  <a:srgbClr val="136D68"/>
                </a:solidFill>
                <a:latin typeface="Georgia"/>
                <a:cs typeface="Georgia"/>
              </a:rPr>
              <a:t>из</a:t>
            </a:r>
            <a:r>
              <a:rPr sz="1300" b="1" spc="-1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300" b="1" spc="30" dirty="0">
                <a:solidFill>
                  <a:srgbClr val="136D68"/>
                </a:solidFill>
                <a:latin typeface="Georgia"/>
                <a:cs typeface="Georgia"/>
              </a:rPr>
              <a:t>страны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99" y="564819"/>
            <a:ext cx="202311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Иностранным клиентам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предоставляем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консультации,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операции, госпитализацию,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посещение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бронирование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мест,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а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также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услуги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профессионального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устного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перевода.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932" y="4144086"/>
            <a:ext cx="4519980" cy="20659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057" y="4144097"/>
            <a:ext cx="3098711" cy="20658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3076" y="4144086"/>
            <a:ext cx="2981032" cy="20659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7359" y="1128229"/>
            <a:ext cx="536130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Перед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операцией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до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послеоперационного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пробуждения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о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вашей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безопасности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будут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заботиться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квалифицированные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анестезиологи.</a:t>
            </a:r>
            <a:endParaRPr sz="1100">
              <a:latin typeface="Roboto"/>
              <a:cs typeface="Roboto"/>
            </a:endParaRPr>
          </a:p>
          <a:p>
            <a:pPr marL="12700" marR="778510">
              <a:lnSpc>
                <a:spcPct val="121200"/>
              </a:lnSpc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всех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этапах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операции безопасность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гарантирована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присутствием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ответственного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специалиста-анестезиолога.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359" y="589114"/>
            <a:ext cx="354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5A5750"/>
                </a:solidFill>
                <a:latin typeface="Arial"/>
                <a:cs typeface="Arial"/>
              </a:rPr>
              <a:t>О</a:t>
            </a:r>
            <a:r>
              <a:rPr sz="1800" spc="-130" dirty="0">
                <a:solidFill>
                  <a:srgbClr val="5A5750"/>
                </a:solidFill>
                <a:latin typeface="Arial"/>
                <a:cs typeface="Arial"/>
              </a:rPr>
              <a:t>Т</a:t>
            </a:r>
            <a:r>
              <a:rPr sz="1800" spc="5" dirty="0">
                <a:solidFill>
                  <a:srgbClr val="5A5750"/>
                </a:solidFill>
                <a:latin typeface="Arial"/>
                <a:cs typeface="Arial"/>
              </a:rPr>
              <a:t>Д</a:t>
            </a:r>
            <a:r>
              <a:rPr sz="1800" spc="-60" dirty="0">
                <a:solidFill>
                  <a:srgbClr val="5A5750"/>
                </a:solidFill>
                <a:latin typeface="Arial"/>
                <a:cs typeface="Arial"/>
              </a:rPr>
              <a:t>ЕЛЕНИ</a:t>
            </a:r>
            <a:r>
              <a:rPr sz="1800" spc="-15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spc="-185" dirty="0">
                <a:solidFill>
                  <a:srgbClr val="5A5750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5A5750"/>
                </a:solidFill>
                <a:latin typeface="Arial"/>
                <a:cs typeface="Arial"/>
              </a:rPr>
              <a:t>АНЕ</a:t>
            </a:r>
            <a:r>
              <a:rPr sz="1800" spc="-150" dirty="0">
                <a:solidFill>
                  <a:srgbClr val="5A5750"/>
                </a:solidFill>
                <a:latin typeface="Arial"/>
                <a:cs typeface="Arial"/>
              </a:rPr>
              <a:t>С</a:t>
            </a:r>
            <a:r>
              <a:rPr sz="1800" spc="-80" dirty="0">
                <a:solidFill>
                  <a:srgbClr val="5A5750"/>
                </a:solidFill>
                <a:latin typeface="Arial"/>
                <a:cs typeface="Arial"/>
              </a:rPr>
              <a:t>Т</a:t>
            </a:r>
            <a:r>
              <a:rPr sz="1800" spc="-145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5A5750"/>
                </a:solidFill>
                <a:latin typeface="Arial"/>
                <a:cs typeface="Arial"/>
              </a:rPr>
              <a:t>ЗИ</a:t>
            </a:r>
            <a:r>
              <a:rPr sz="1800" spc="-50" dirty="0">
                <a:solidFill>
                  <a:srgbClr val="5A5750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5A5750"/>
                </a:solidFill>
                <a:latin typeface="Arial"/>
                <a:cs typeface="Arial"/>
              </a:rPr>
              <a:t>ЛОГИИ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3871607"/>
            <a:ext cx="6527876" cy="2338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3424" y="3871607"/>
            <a:ext cx="4210697" cy="23383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359" y="507834"/>
            <a:ext cx="5120005" cy="178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0">
              <a:lnSpc>
                <a:spcPct val="129600"/>
              </a:lnSpc>
              <a:spcBef>
                <a:spcPts val="100"/>
              </a:spcBef>
            </a:pPr>
            <a:r>
              <a:rPr sz="1800" b="1" spc="-240" dirty="0">
                <a:solidFill>
                  <a:srgbClr val="5A5750"/>
                </a:solidFill>
                <a:latin typeface="Arial"/>
                <a:cs typeface="Arial"/>
              </a:rPr>
              <a:t>С</a:t>
            </a:r>
            <a:r>
              <a:rPr sz="1800" b="1" spc="-70" dirty="0">
                <a:solidFill>
                  <a:srgbClr val="5A5750"/>
                </a:solidFill>
                <a:latin typeface="Arial"/>
                <a:cs typeface="Arial"/>
              </a:rPr>
              <a:t>ОВРЕМЕННО</a:t>
            </a:r>
            <a:r>
              <a:rPr sz="1800" b="1" spc="-25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b="1" spc="-185" dirty="0">
                <a:solidFill>
                  <a:srgbClr val="5A575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5A5750"/>
                </a:solidFill>
                <a:latin typeface="Arial"/>
                <a:cs typeface="Arial"/>
              </a:rPr>
              <a:t>ОБО</a:t>
            </a:r>
            <a:r>
              <a:rPr sz="1800" b="1" spc="-114" dirty="0">
                <a:solidFill>
                  <a:srgbClr val="5A5750"/>
                </a:solidFill>
                <a:latin typeface="Arial"/>
                <a:cs typeface="Arial"/>
              </a:rPr>
              <a:t>Р</a:t>
            </a:r>
            <a:r>
              <a:rPr sz="1800" b="1" spc="-185" dirty="0">
                <a:solidFill>
                  <a:srgbClr val="5A5750"/>
                </a:solidFill>
                <a:latin typeface="Arial"/>
                <a:cs typeface="Arial"/>
              </a:rPr>
              <a:t>У</a:t>
            </a:r>
            <a:r>
              <a:rPr sz="1800" b="1" spc="-5" dirty="0">
                <a:solidFill>
                  <a:srgbClr val="5A5750"/>
                </a:solidFill>
                <a:latin typeface="Arial"/>
                <a:cs typeface="Arial"/>
              </a:rPr>
              <a:t>Д</a:t>
            </a:r>
            <a:r>
              <a:rPr sz="1800" b="1" spc="-80" dirty="0">
                <a:solidFill>
                  <a:srgbClr val="5A5750"/>
                </a:solidFill>
                <a:latin typeface="Arial"/>
                <a:cs typeface="Arial"/>
              </a:rPr>
              <a:t>ОВАНИ</a:t>
            </a:r>
            <a:r>
              <a:rPr sz="1800" b="1" spc="-30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b="1" spc="-185" dirty="0">
                <a:solidFill>
                  <a:srgbClr val="5A5750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5A5750"/>
                </a:solidFill>
                <a:latin typeface="Arial"/>
                <a:cs typeface="Arial"/>
              </a:rPr>
              <a:t>Д</a:t>
            </a:r>
            <a:r>
              <a:rPr sz="1800" b="1" spc="-45" dirty="0">
                <a:solidFill>
                  <a:srgbClr val="5A5750"/>
                </a:solidFill>
                <a:latin typeface="Arial"/>
                <a:cs typeface="Arial"/>
              </a:rPr>
              <a:t>ЛЯ  </a:t>
            </a:r>
            <a:r>
              <a:rPr sz="1800" b="1" spc="-105" dirty="0">
                <a:solidFill>
                  <a:srgbClr val="5A5750"/>
                </a:solidFill>
                <a:latin typeface="Arial"/>
                <a:cs typeface="Arial"/>
              </a:rPr>
              <a:t>ОБЕСП</a:t>
            </a:r>
            <a:r>
              <a:rPr sz="1800" b="1" spc="-125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b="1" spc="-50" dirty="0">
                <a:solidFill>
                  <a:srgbClr val="5A5750"/>
                </a:solidFill>
                <a:latin typeface="Arial"/>
                <a:cs typeface="Arial"/>
              </a:rPr>
              <a:t>ЧЕНИ</a:t>
            </a:r>
            <a:r>
              <a:rPr sz="1800" b="1" spc="-5" dirty="0">
                <a:solidFill>
                  <a:srgbClr val="5A5750"/>
                </a:solidFill>
                <a:latin typeface="Arial"/>
                <a:cs typeface="Arial"/>
              </a:rPr>
              <a:t>Я</a:t>
            </a:r>
            <a:r>
              <a:rPr sz="1800" b="1" spc="-185" dirty="0">
                <a:solidFill>
                  <a:srgbClr val="5A575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5A5750"/>
                </a:solidFill>
                <a:latin typeface="Arial"/>
                <a:cs typeface="Arial"/>
              </a:rPr>
              <a:t>Б</a:t>
            </a:r>
            <a:r>
              <a:rPr sz="1800" b="1" spc="-190" dirty="0">
                <a:solidFill>
                  <a:srgbClr val="5A5750"/>
                </a:solidFill>
                <a:latin typeface="Arial"/>
                <a:cs typeface="Arial"/>
              </a:rPr>
              <a:t>Е</a:t>
            </a:r>
            <a:r>
              <a:rPr sz="1800" b="1" spc="-70" dirty="0">
                <a:solidFill>
                  <a:srgbClr val="5A5750"/>
                </a:solidFill>
                <a:latin typeface="Arial"/>
                <a:cs typeface="Arial"/>
              </a:rPr>
              <a:t>ЗОП</a:t>
            </a:r>
            <a:r>
              <a:rPr sz="1800" b="1" spc="-95" dirty="0">
                <a:solidFill>
                  <a:srgbClr val="5A5750"/>
                </a:solidFill>
                <a:latin typeface="Arial"/>
                <a:cs typeface="Arial"/>
              </a:rPr>
              <a:t>АСНО</a:t>
            </a:r>
            <a:r>
              <a:rPr sz="1800" b="1" spc="-125" dirty="0">
                <a:solidFill>
                  <a:srgbClr val="5A5750"/>
                </a:solidFill>
                <a:latin typeface="Arial"/>
                <a:cs typeface="Arial"/>
              </a:rPr>
              <a:t>С</a:t>
            </a:r>
            <a:r>
              <a:rPr sz="1800" b="1" spc="5" dirty="0">
                <a:solidFill>
                  <a:srgbClr val="5A5750"/>
                </a:solidFill>
                <a:latin typeface="Arial"/>
                <a:cs typeface="Arial"/>
              </a:rPr>
              <a:t>ТИ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1885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Для достижения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красоты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необходим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постоянный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мониторинг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информации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помощью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оборудования.</a:t>
            </a:r>
            <a:endParaRPr sz="1100">
              <a:latin typeface="Roboto"/>
              <a:cs typeface="Roboto"/>
            </a:endParaRPr>
          </a:p>
          <a:p>
            <a:pPr marL="12700" marR="464184">
              <a:lnSpc>
                <a:spcPct val="121200"/>
              </a:lnSpc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нас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собрано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более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40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видов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новейшего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оборудования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быстрого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реагирования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даже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экстренных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ситуациях.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4" y="3870598"/>
            <a:ext cx="3106926" cy="23393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2092" y="3870591"/>
            <a:ext cx="4566577" cy="23394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7582" y="3870591"/>
            <a:ext cx="2946527" cy="23394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169" y="507834"/>
            <a:ext cx="5446395" cy="178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6650">
              <a:lnSpc>
                <a:spcPct val="1296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5A5750"/>
                </a:solidFill>
                <a:latin typeface="Arial"/>
                <a:cs typeface="Arial"/>
              </a:rPr>
              <a:t>СИ</a:t>
            </a:r>
            <a:r>
              <a:rPr sz="1800" b="1" spc="-130" dirty="0">
                <a:solidFill>
                  <a:srgbClr val="5A5750"/>
                </a:solidFill>
                <a:latin typeface="Arial"/>
                <a:cs typeface="Arial"/>
              </a:rPr>
              <a:t>С</a:t>
            </a:r>
            <a:r>
              <a:rPr sz="1800" b="1" spc="-90" dirty="0">
                <a:solidFill>
                  <a:srgbClr val="5A5750"/>
                </a:solidFill>
                <a:latin typeface="Arial"/>
                <a:cs typeface="Arial"/>
              </a:rPr>
              <a:t>ТЕМ</a:t>
            </a:r>
            <a:r>
              <a:rPr sz="1800" b="1" spc="-45" dirty="0">
                <a:solidFill>
                  <a:srgbClr val="5A5750"/>
                </a:solidFill>
                <a:latin typeface="Arial"/>
                <a:cs typeface="Arial"/>
              </a:rPr>
              <a:t>А</a:t>
            </a:r>
            <a:r>
              <a:rPr sz="1800" b="1" spc="-185" dirty="0">
                <a:solidFill>
                  <a:srgbClr val="5A575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5A5750"/>
                </a:solidFill>
                <a:latin typeface="Arial"/>
                <a:cs typeface="Arial"/>
              </a:rPr>
              <a:t>МЕ</a:t>
            </a:r>
            <a:r>
              <a:rPr sz="1800" b="1" spc="-60" dirty="0">
                <a:solidFill>
                  <a:srgbClr val="5A5750"/>
                </a:solidFill>
                <a:latin typeface="Arial"/>
                <a:cs typeface="Arial"/>
              </a:rPr>
              <a:t>Д</a:t>
            </a:r>
            <a:r>
              <a:rPr sz="1800" b="1" spc="10" dirty="0">
                <a:solidFill>
                  <a:srgbClr val="5A5750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5A5750"/>
                </a:solidFill>
                <a:latin typeface="Arial"/>
                <a:cs typeface="Arial"/>
              </a:rPr>
              <a:t>ЦИНС</a:t>
            </a:r>
            <a:r>
              <a:rPr sz="1800" b="1" spc="-35" dirty="0">
                <a:solidFill>
                  <a:srgbClr val="5A5750"/>
                </a:solidFill>
                <a:latin typeface="Arial"/>
                <a:cs typeface="Arial"/>
              </a:rPr>
              <a:t>К</a:t>
            </a:r>
            <a:r>
              <a:rPr sz="1800" b="1" spc="-40" dirty="0">
                <a:solidFill>
                  <a:srgbClr val="5A5750"/>
                </a:solidFill>
                <a:latin typeface="Arial"/>
                <a:cs typeface="Arial"/>
              </a:rPr>
              <a:t>О</a:t>
            </a:r>
            <a:r>
              <a:rPr sz="1800" b="1" spc="-110" dirty="0">
                <a:solidFill>
                  <a:srgbClr val="5A5750"/>
                </a:solidFill>
                <a:latin typeface="Arial"/>
                <a:cs typeface="Arial"/>
              </a:rPr>
              <a:t>Г</a:t>
            </a:r>
            <a:r>
              <a:rPr sz="1800" b="1" spc="-10" dirty="0">
                <a:solidFill>
                  <a:srgbClr val="5A5750"/>
                </a:solidFill>
                <a:latin typeface="Arial"/>
                <a:cs typeface="Arial"/>
              </a:rPr>
              <a:t>О  </a:t>
            </a:r>
            <a:r>
              <a:rPr sz="1800" b="1" spc="-75" dirty="0">
                <a:solidFill>
                  <a:srgbClr val="5A5750"/>
                </a:solidFill>
                <a:latin typeface="Arial"/>
                <a:cs typeface="Arial"/>
              </a:rPr>
              <a:t>ОБСЛЕДОВАНИЯ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1885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Система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медицинского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обследования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пациентов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предлагает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точное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определение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состояния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здоровья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перед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операцией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проведения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безопасной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операции.</a:t>
            </a:r>
            <a:endParaRPr sz="1100">
              <a:latin typeface="Roboto"/>
              <a:cs typeface="Roboto"/>
            </a:endParaRPr>
          </a:p>
          <a:p>
            <a:pPr marL="12700" marR="845185">
              <a:lnSpc>
                <a:spcPct val="121200"/>
              </a:lnSpc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Центр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расположен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внутри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клиники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удобного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систематического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обследования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пациентов.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952" y="3872395"/>
            <a:ext cx="5093157" cy="2337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87" y="3872403"/>
            <a:ext cx="5651398" cy="23375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99" y="992086"/>
            <a:ext cx="201168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Медперсонал </a:t>
            </a:r>
            <a:r>
              <a:rPr sz="1200" b="1" dirty="0">
                <a:solidFill>
                  <a:srgbClr val="136D68"/>
                </a:solidFill>
                <a:latin typeface="Roboto"/>
                <a:cs typeface="Roboto"/>
              </a:rPr>
              <a:t>и </a:t>
            </a:r>
            <a:r>
              <a:rPr sz="1200" b="1" spc="-20" dirty="0">
                <a:solidFill>
                  <a:srgbClr val="136D68"/>
                </a:solidFill>
                <a:latin typeface="Roboto"/>
                <a:cs typeface="Roboto"/>
              </a:rPr>
              <a:t>сотрудники </a:t>
            </a:r>
            <a:r>
              <a:rPr sz="1200" b="1" spc="-28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мирового</a:t>
            </a:r>
            <a:r>
              <a:rPr sz="1200" b="1" spc="-1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класса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299" y="1526286"/>
            <a:ext cx="316865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Дерматология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WJ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создает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глобальную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сеть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эстетической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медицины,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основанную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команде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лучших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специалистов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большом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штате,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обслуживающих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корейских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иностранных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клиентов.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6544" y="1012406"/>
            <a:ext cx="1640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36D68"/>
                </a:solidFill>
                <a:latin typeface="Roboto"/>
                <a:cs typeface="Roboto"/>
              </a:rPr>
              <a:t>Лидер</a:t>
            </a:r>
            <a:r>
              <a:rPr sz="1200" b="1" spc="-4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15" dirty="0">
                <a:solidFill>
                  <a:srgbClr val="136D68"/>
                </a:solidFill>
                <a:latin typeface="Roboto"/>
                <a:cs typeface="Roboto"/>
              </a:rPr>
              <a:t>бьюти-трендов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6544" y="1526286"/>
            <a:ext cx="319849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быстро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внедряет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новые медицинские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технологии,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которые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постоянно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используются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стране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за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рубежом,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также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становятся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мировым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эталоном.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9383" y="992086"/>
            <a:ext cx="1755139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Комбинация</a:t>
            </a:r>
            <a:r>
              <a:rPr sz="1200" b="1" spc="-4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терапий</a:t>
            </a:r>
            <a:r>
              <a:rPr sz="1200" b="1" spc="-3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на </a:t>
            </a:r>
            <a:r>
              <a:rPr sz="1200" b="1" spc="-28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136D68"/>
                </a:solidFill>
                <a:latin typeface="Roboto"/>
                <a:cs typeface="Roboto"/>
              </a:rPr>
              <a:t>основе</a:t>
            </a:r>
            <a:r>
              <a:rPr sz="1200" b="1" spc="-2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dirty="0">
                <a:solidFill>
                  <a:srgbClr val="136D68"/>
                </a:solidFill>
                <a:latin typeface="Roboto"/>
                <a:cs typeface="Roboto"/>
              </a:rPr>
              <a:t>20</a:t>
            </a:r>
            <a:r>
              <a:rPr sz="1200" b="1" spc="-1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лет</a:t>
            </a:r>
            <a:r>
              <a:rPr sz="1200" b="1" spc="-15" dirty="0">
                <a:solidFill>
                  <a:srgbClr val="136D68"/>
                </a:solidFill>
                <a:latin typeface="Roboto"/>
                <a:cs typeface="Roboto"/>
              </a:rPr>
              <a:t> ноу-хау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9383" y="1526286"/>
            <a:ext cx="306768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Уникальная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технология,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позволяющая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проводить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до</a:t>
            </a:r>
            <a:r>
              <a:rPr sz="1100" spc="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10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процедур</a:t>
            </a:r>
            <a:r>
              <a:rPr sz="1100" spc="2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одновременно,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как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будто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сложив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кусочки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пазла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на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проблеме,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привлекает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внимание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со всего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мира.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004" y="3239998"/>
            <a:ext cx="10896117" cy="29699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7359" y="1677784"/>
            <a:ext cx="642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136D68"/>
                </a:solidFill>
                <a:latin typeface="Roboto"/>
                <a:cs typeface="Roboto"/>
              </a:rPr>
              <a:t>Лифтинг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359" y="2170188"/>
            <a:ext cx="18662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Подтяжка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обвисшей</a:t>
            </a:r>
            <a:r>
              <a:rPr sz="1100" spc="-3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кожи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восстановление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упругости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четкого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контура.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0456" y="1677784"/>
            <a:ext cx="151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Пигментация</a:t>
            </a:r>
            <a:r>
              <a:rPr sz="1200" b="1" spc="-2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136D68"/>
                </a:solidFill>
                <a:latin typeface="Roboto Lt"/>
                <a:cs typeface="Roboto Lt"/>
              </a:rPr>
              <a:t>/</a:t>
            </a:r>
            <a:r>
              <a:rPr sz="1200" spc="-20" dirty="0">
                <a:solidFill>
                  <a:srgbClr val="136D68"/>
                </a:solidFill>
                <a:latin typeface="Roboto Lt"/>
                <a:cs typeface="Roboto Lt"/>
              </a:rPr>
              <a:t> </a:t>
            </a:r>
            <a:r>
              <a:rPr sz="1200" b="1" spc="-10" dirty="0">
                <a:solidFill>
                  <a:srgbClr val="136D68"/>
                </a:solidFill>
                <a:latin typeface="Roboto"/>
                <a:cs typeface="Roboto"/>
              </a:rPr>
              <a:t>поры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0456" y="2170188"/>
            <a:ext cx="17881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Индивидуальный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уход </a:t>
            </a:r>
            <a:r>
              <a:rPr sz="1100" spc="-3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подбирается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зависимости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от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типа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кожи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глубины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несовершенств.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0446" y="1677784"/>
            <a:ext cx="163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Прыщи</a:t>
            </a:r>
            <a:r>
              <a:rPr sz="1200" b="1" spc="-3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dirty="0">
                <a:solidFill>
                  <a:srgbClr val="136D68"/>
                </a:solidFill>
                <a:latin typeface="Roboto Lt"/>
                <a:cs typeface="Roboto Lt"/>
              </a:rPr>
              <a:t>/</a:t>
            </a:r>
            <a:r>
              <a:rPr sz="1200" spc="-25" dirty="0">
                <a:solidFill>
                  <a:srgbClr val="136D68"/>
                </a:solidFill>
                <a:latin typeface="Roboto Lt"/>
                <a:cs typeface="Roboto Lt"/>
              </a:rPr>
              <a:t> </a:t>
            </a:r>
            <a:r>
              <a:rPr sz="1200" b="1" spc="-5" dirty="0">
                <a:solidFill>
                  <a:srgbClr val="136D68"/>
                </a:solidFill>
                <a:latin typeface="Roboto"/>
                <a:cs typeface="Roboto"/>
              </a:rPr>
              <a:t>покраснения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0446" y="2173820"/>
            <a:ext cx="19151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Детальное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лечение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назначается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соответствии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</a:t>
            </a:r>
            <a:r>
              <a:rPr sz="1100" spc="-6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причинами</a:t>
            </a:r>
            <a:r>
              <a:rPr sz="1100" spc="-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возникновения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высыпаний.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8674" y="1677784"/>
            <a:ext cx="1073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136D68"/>
                </a:solidFill>
                <a:latin typeface="Roboto"/>
                <a:cs typeface="Roboto"/>
              </a:rPr>
              <a:t>Уход</a:t>
            </a:r>
            <a:r>
              <a:rPr sz="1200" b="1" spc="-4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200" b="1" spc="-30" dirty="0">
                <a:solidFill>
                  <a:srgbClr val="136D68"/>
                </a:solidFill>
                <a:latin typeface="Roboto"/>
                <a:cs typeface="Roboto"/>
              </a:rPr>
              <a:t>за </a:t>
            </a:r>
            <a:r>
              <a:rPr sz="1200" b="1" dirty="0">
                <a:solidFill>
                  <a:srgbClr val="136D68"/>
                </a:solidFill>
                <a:latin typeface="Roboto"/>
                <a:cs typeface="Roboto"/>
              </a:rPr>
              <a:t>кожей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8674" y="2173820"/>
            <a:ext cx="154940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45" dirty="0">
                <a:solidFill>
                  <a:srgbClr val="5A5750"/>
                </a:solidFill>
                <a:latin typeface="Roboto"/>
                <a:cs typeface="Roboto"/>
              </a:rPr>
              <a:t>Ноу-хау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для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чистой</a:t>
            </a:r>
            <a:r>
              <a:rPr sz="1100" spc="-3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красивой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кожи.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4001" y="1650656"/>
            <a:ext cx="124460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136D68"/>
                </a:solidFill>
                <a:latin typeface="Roboto"/>
                <a:cs typeface="Roboto"/>
              </a:rPr>
              <a:t>А</a:t>
            </a:r>
            <a:r>
              <a:rPr sz="1200" b="1" spc="-10" dirty="0">
                <a:solidFill>
                  <a:srgbClr val="136D68"/>
                </a:solidFill>
                <a:latin typeface="Roboto"/>
                <a:cs typeface="Roboto"/>
              </a:rPr>
              <a:t>нтивозрастные  процедуры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64001" y="2167013"/>
            <a:ext cx="1926589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Антивозрастные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процедуры,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обращающие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время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вспять.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2717" y="559104"/>
            <a:ext cx="475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5A5750"/>
                </a:solidFill>
              </a:rPr>
              <a:t>ПРОГРАММЫ</a:t>
            </a:r>
            <a:r>
              <a:rPr spc="35" dirty="0">
                <a:solidFill>
                  <a:srgbClr val="5A5750"/>
                </a:solidFill>
              </a:rPr>
              <a:t> </a:t>
            </a:r>
            <a:r>
              <a:rPr spc="95" dirty="0">
                <a:solidFill>
                  <a:srgbClr val="5A5750"/>
                </a:solidFill>
              </a:rPr>
              <a:t>ДЕРМАТОЛОГИИ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3637737"/>
            <a:ext cx="10866589" cy="25722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299" y="584504"/>
            <a:ext cx="6078220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Мы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 делаем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все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возможное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достижения красивой 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кожи, 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основываясь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на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глубоком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понимании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ее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строения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10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используя </a:t>
            </a:r>
            <a:r>
              <a:rPr sz="1600" spc="-38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около</a:t>
            </a:r>
            <a:r>
              <a:rPr sz="16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5" dirty="0">
                <a:solidFill>
                  <a:srgbClr val="5A5750"/>
                </a:solidFill>
                <a:latin typeface="Roboto"/>
                <a:cs typeface="Roboto"/>
              </a:rPr>
              <a:t>80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5" dirty="0">
                <a:solidFill>
                  <a:srgbClr val="5A5750"/>
                </a:solidFill>
                <a:latin typeface="Roboto"/>
                <a:cs typeface="Roboto"/>
              </a:rPr>
              <a:t>новейших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аппаратов.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8004" y="4644161"/>
            <a:ext cx="10896600" cy="1565910"/>
            <a:chOff x="648004" y="4644161"/>
            <a:chExt cx="10896600" cy="1565910"/>
          </a:xfrm>
        </p:grpSpPr>
        <p:sp>
          <p:nvSpPr>
            <p:cNvPr id="4" name="object 4"/>
            <p:cNvSpPr/>
            <p:nvPr/>
          </p:nvSpPr>
          <p:spPr>
            <a:xfrm>
              <a:off x="2630881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664" y="4891285"/>
              <a:ext cx="754768" cy="11639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22319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795" y="4992217"/>
              <a:ext cx="490588" cy="879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8004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845" y="4851350"/>
              <a:ext cx="754768" cy="1132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39443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2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2" y="1565846"/>
                  </a:lnTo>
                  <a:lnTo>
                    <a:pt x="981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995" y="5045824"/>
              <a:ext cx="884085" cy="8811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13770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0183" y="4971605"/>
              <a:ext cx="641540" cy="9270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605856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2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2" y="1565846"/>
                  </a:lnTo>
                  <a:lnTo>
                    <a:pt x="981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216" y="4942408"/>
              <a:ext cx="679284" cy="10195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00393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082" y="4995664"/>
              <a:ext cx="490588" cy="9414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91843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8239" y="4811017"/>
              <a:ext cx="867984" cy="12222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80589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04186" y="5058792"/>
              <a:ext cx="339646" cy="78961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62920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21149" y="4965601"/>
              <a:ext cx="603815" cy="9425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572281" y="4644161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05619" y="4987726"/>
              <a:ext cx="717030" cy="90381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48004" y="2828747"/>
            <a:ext cx="10896600" cy="1565910"/>
            <a:chOff x="648004" y="2828747"/>
            <a:chExt cx="10896600" cy="1565910"/>
          </a:xfrm>
        </p:grpSpPr>
        <p:sp>
          <p:nvSpPr>
            <p:cNvPr id="27" name="object 27"/>
            <p:cNvSpPr/>
            <p:nvPr/>
          </p:nvSpPr>
          <p:spPr>
            <a:xfrm>
              <a:off x="3622319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9558" y="3192322"/>
              <a:ext cx="867981" cy="86796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613770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3652" y="3032302"/>
              <a:ext cx="452856" cy="109369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05856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2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2" y="1565846"/>
                  </a:lnTo>
                  <a:lnTo>
                    <a:pt x="981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1926" y="3005240"/>
              <a:ext cx="754768" cy="113215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48004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3727" y="3173513"/>
              <a:ext cx="679283" cy="85624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39443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2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2" y="1565846"/>
                  </a:lnTo>
                  <a:lnTo>
                    <a:pt x="981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4796" y="3209581"/>
              <a:ext cx="566064" cy="86155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630881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10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66936" y="2951976"/>
              <a:ext cx="754768" cy="113215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600393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0875" y="3226917"/>
              <a:ext cx="490599" cy="84574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591843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91843" y="3083129"/>
              <a:ext cx="981201" cy="113215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580589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09825" y="3093345"/>
              <a:ext cx="528337" cy="110411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562920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47844" y="3200780"/>
              <a:ext cx="490599" cy="86318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572281" y="2828747"/>
              <a:ext cx="981710" cy="1565910"/>
            </a:xfrm>
            <a:custGeom>
              <a:avLst/>
              <a:gdLst/>
              <a:ahLst/>
              <a:cxnLst/>
              <a:rect l="l" t="t" r="r" b="b"/>
              <a:pathLst>
                <a:path w="981709" h="1565910">
                  <a:moveTo>
                    <a:pt x="981201" y="0"/>
                  </a:moveTo>
                  <a:lnTo>
                    <a:pt x="0" y="0"/>
                  </a:lnTo>
                  <a:lnTo>
                    <a:pt x="0" y="1565846"/>
                  </a:lnTo>
                  <a:lnTo>
                    <a:pt x="981201" y="1565846"/>
                  </a:lnTo>
                  <a:lnTo>
                    <a:pt x="981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6091" y="2982124"/>
              <a:ext cx="377380" cy="11853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7745" y="2892539"/>
            <a:ext cx="3459479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2180" marR="194310" indent="-730885">
              <a:lnSpc>
                <a:spcPct val="1204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5A5750"/>
                </a:solidFill>
                <a:latin typeface="Georgia"/>
                <a:cs typeface="Georgia"/>
              </a:rPr>
              <a:t>Клиника,</a:t>
            </a:r>
            <a:r>
              <a:rPr sz="1800" b="1" spc="-45" dirty="0">
                <a:solidFill>
                  <a:srgbClr val="5A575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5A5750"/>
                </a:solidFill>
                <a:latin typeface="Georgia"/>
                <a:cs typeface="Georgia"/>
              </a:rPr>
              <a:t>которая</a:t>
            </a:r>
            <a:r>
              <a:rPr sz="1800" b="1" spc="-45" dirty="0">
                <a:solidFill>
                  <a:srgbClr val="5A5750"/>
                </a:solidFill>
                <a:latin typeface="Georgia"/>
                <a:cs typeface="Georgia"/>
              </a:rPr>
              <a:t> </a:t>
            </a:r>
            <a:r>
              <a:rPr sz="1800" b="1" spc="15" dirty="0">
                <a:solidFill>
                  <a:srgbClr val="5A5750"/>
                </a:solidFill>
                <a:latin typeface="Georgia"/>
                <a:cs typeface="Georgia"/>
              </a:rPr>
              <a:t>была, </a:t>
            </a:r>
            <a:r>
              <a:rPr sz="1800" b="1" spc="-445" dirty="0">
                <a:solidFill>
                  <a:srgbClr val="5A5750"/>
                </a:solidFill>
                <a:latin typeface="Georgia"/>
                <a:cs typeface="Georgia"/>
              </a:rPr>
              <a:t> </a:t>
            </a:r>
            <a:r>
              <a:rPr sz="1800" b="1" spc="55" dirty="0">
                <a:solidFill>
                  <a:srgbClr val="5A5750"/>
                </a:solidFill>
                <a:latin typeface="Georgia"/>
                <a:cs typeface="Georgia"/>
              </a:rPr>
              <a:t>есть</a:t>
            </a:r>
            <a:r>
              <a:rPr sz="1800" b="1" spc="-20" dirty="0">
                <a:solidFill>
                  <a:srgbClr val="5A5750"/>
                </a:solidFill>
                <a:latin typeface="Georgia"/>
                <a:cs typeface="Georgia"/>
              </a:rPr>
              <a:t> </a:t>
            </a:r>
            <a:r>
              <a:rPr sz="1800" b="1" spc="40" dirty="0">
                <a:solidFill>
                  <a:srgbClr val="5A5750"/>
                </a:solidFill>
                <a:latin typeface="Georgia"/>
                <a:cs typeface="Georgia"/>
              </a:rPr>
              <a:t>и</a:t>
            </a:r>
            <a:r>
              <a:rPr sz="1800" b="1" spc="-20" dirty="0">
                <a:solidFill>
                  <a:srgbClr val="5A5750"/>
                </a:solidFill>
                <a:latin typeface="Georgia"/>
                <a:cs typeface="Georgia"/>
              </a:rPr>
              <a:t> </a:t>
            </a:r>
            <a:r>
              <a:rPr sz="1800" b="1" spc="30" dirty="0">
                <a:solidFill>
                  <a:srgbClr val="5A5750"/>
                </a:solidFill>
                <a:latin typeface="Georgia"/>
                <a:cs typeface="Georgia"/>
              </a:rPr>
              <a:t>будет.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spc="-25" dirty="0">
                <a:solidFill>
                  <a:srgbClr val="5A5750"/>
                </a:solidFill>
                <a:latin typeface="Georgia"/>
                <a:cs typeface="Georgia"/>
              </a:rPr>
              <a:t>Новое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359" y="546404"/>
            <a:ext cx="363791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2000" b="0" spc="5" dirty="0">
                <a:solidFill>
                  <a:srgbClr val="5A5750"/>
                </a:solidFill>
                <a:latin typeface="Roboto"/>
                <a:cs typeface="Roboto"/>
              </a:rPr>
              <a:t>Социальный </a:t>
            </a:r>
            <a:r>
              <a:rPr sz="2000" b="0" spc="-10" dirty="0">
                <a:solidFill>
                  <a:srgbClr val="5A5750"/>
                </a:solidFill>
                <a:latin typeface="Roboto"/>
                <a:cs typeface="Roboto"/>
              </a:rPr>
              <a:t>вклад </a:t>
            </a:r>
            <a:r>
              <a:rPr sz="2000" b="0" spc="5" dirty="0">
                <a:solidFill>
                  <a:srgbClr val="5A5750"/>
                </a:solidFill>
                <a:latin typeface="Roboto"/>
                <a:cs typeface="Roboto"/>
              </a:rPr>
              <a:t>клиники </a:t>
            </a:r>
            <a:r>
              <a:rPr sz="2000" b="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2000" b="0" spc="25" dirty="0">
                <a:solidFill>
                  <a:srgbClr val="5A5750"/>
                </a:solidFill>
                <a:latin typeface="Roboto"/>
                <a:cs typeface="Roboto"/>
              </a:rPr>
              <a:t>WJ </a:t>
            </a:r>
            <a:r>
              <a:rPr sz="2000" b="0" spc="5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2000" b="0" spc="-20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2000" b="0" dirty="0">
                <a:solidFill>
                  <a:srgbClr val="5A5750"/>
                </a:solidFill>
                <a:latin typeface="Roboto"/>
                <a:cs typeface="Roboto"/>
              </a:rPr>
              <a:t>лечения </a:t>
            </a:r>
            <a:r>
              <a:rPr sz="2000" b="0" spc="-10" dirty="0">
                <a:solidFill>
                  <a:srgbClr val="5A5750"/>
                </a:solidFill>
                <a:latin typeface="Roboto"/>
                <a:cs typeface="Roboto"/>
              </a:rPr>
              <a:t>ран, </a:t>
            </a:r>
            <a:r>
              <a:rPr sz="2000" b="0" spc="-48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2000" b="0" dirty="0">
                <a:solidFill>
                  <a:srgbClr val="5A5750"/>
                </a:solidFill>
                <a:latin typeface="Roboto"/>
                <a:cs typeface="Roboto"/>
              </a:rPr>
              <a:t>даже</a:t>
            </a:r>
            <a:r>
              <a:rPr sz="2000" b="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2000" b="0" spc="-15" dirty="0">
                <a:solidFill>
                  <a:srgbClr val="5A5750"/>
                </a:solidFill>
                <a:latin typeface="Roboto"/>
                <a:cs typeface="Roboto"/>
              </a:rPr>
              <a:t>душевных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939" y="1832520"/>
            <a:ext cx="5946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Медицинский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персонал клиники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WJ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Вонджин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заботится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о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красоте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в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широком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смысле,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оказывая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различную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поддержку,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например,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реконструктивную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хирургию,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когда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обществу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нужна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помощь,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выходящая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за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рамки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косметической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хирургии.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4583" y="3560343"/>
            <a:ext cx="5661025" cy="2649855"/>
            <a:chOff x="654583" y="3560343"/>
            <a:chExt cx="5661025" cy="2649855"/>
          </a:xfrm>
        </p:grpSpPr>
        <p:sp>
          <p:nvSpPr>
            <p:cNvPr id="6" name="object 6"/>
            <p:cNvSpPr/>
            <p:nvPr/>
          </p:nvSpPr>
          <p:spPr>
            <a:xfrm>
              <a:off x="654583" y="3560343"/>
              <a:ext cx="5661025" cy="2649855"/>
            </a:xfrm>
            <a:custGeom>
              <a:avLst/>
              <a:gdLst/>
              <a:ahLst/>
              <a:cxnLst/>
              <a:rect l="l" t="t" r="r" b="b"/>
              <a:pathLst>
                <a:path w="5661025" h="2649854">
                  <a:moveTo>
                    <a:pt x="5660605" y="0"/>
                  </a:moveTo>
                  <a:lnTo>
                    <a:pt x="0" y="0"/>
                  </a:lnTo>
                  <a:lnTo>
                    <a:pt x="0" y="2649664"/>
                  </a:lnTo>
                  <a:lnTo>
                    <a:pt x="5660605" y="2649664"/>
                  </a:lnTo>
                  <a:lnTo>
                    <a:pt x="56606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583" y="3560343"/>
              <a:ext cx="4738916" cy="264966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2242" y="3560355"/>
            <a:ext cx="5081866" cy="26496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717" y="559104"/>
            <a:ext cx="223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5A5750"/>
                </a:solidFill>
              </a:rPr>
              <a:t>СМИ</a:t>
            </a:r>
            <a:r>
              <a:rPr spc="5" dirty="0">
                <a:solidFill>
                  <a:srgbClr val="5A5750"/>
                </a:solidFill>
              </a:rPr>
              <a:t> </a:t>
            </a:r>
            <a:r>
              <a:rPr dirty="0">
                <a:solidFill>
                  <a:srgbClr val="5A5750"/>
                </a:solidFill>
              </a:rPr>
              <a:t>И</a:t>
            </a:r>
            <a:r>
              <a:rPr spc="10" dirty="0">
                <a:solidFill>
                  <a:srgbClr val="5A5750"/>
                </a:solidFill>
              </a:rPr>
              <a:t> </a:t>
            </a:r>
            <a:r>
              <a:rPr spc="105" dirty="0">
                <a:solidFill>
                  <a:srgbClr val="5A5750"/>
                </a:solidFill>
              </a:rPr>
              <a:t>МЕДИА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52611" y="865289"/>
            <a:ext cx="9062720" cy="5412740"/>
            <a:chOff x="2552611" y="865289"/>
            <a:chExt cx="9062720" cy="5412740"/>
          </a:xfrm>
        </p:grpSpPr>
        <p:sp>
          <p:nvSpPr>
            <p:cNvPr id="5" name="object 5"/>
            <p:cNvSpPr/>
            <p:nvPr/>
          </p:nvSpPr>
          <p:spPr>
            <a:xfrm>
              <a:off x="2552611" y="1918055"/>
              <a:ext cx="2624455" cy="3891279"/>
            </a:xfrm>
            <a:custGeom>
              <a:avLst/>
              <a:gdLst/>
              <a:ahLst/>
              <a:cxnLst/>
              <a:rect l="l" t="t" r="r" b="b"/>
              <a:pathLst>
                <a:path w="2624454" h="3891279">
                  <a:moveTo>
                    <a:pt x="2624328" y="0"/>
                  </a:moveTo>
                  <a:lnTo>
                    <a:pt x="0" y="0"/>
                  </a:lnTo>
                  <a:lnTo>
                    <a:pt x="0" y="3890772"/>
                  </a:lnTo>
                  <a:lnTo>
                    <a:pt x="2624328" y="3890772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2461" y="1899005"/>
              <a:ext cx="2483726" cy="37504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34975" y="884351"/>
              <a:ext cx="3008630" cy="3918585"/>
            </a:xfrm>
            <a:custGeom>
              <a:avLst/>
              <a:gdLst/>
              <a:ahLst/>
              <a:cxnLst/>
              <a:rect l="l" t="t" r="r" b="b"/>
              <a:pathLst>
                <a:path w="3008629" h="3918585">
                  <a:moveTo>
                    <a:pt x="3008376" y="0"/>
                  </a:moveTo>
                  <a:lnTo>
                    <a:pt x="0" y="0"/>
                  </a:lnTo>
                  <a:lnTo>
                    <a:pt x="0" y="3918204"/>
                  </a:lnTo>
                  <a:lnTo>
                    <a:pt x="3008376" y="3918204"/>
                  </a:lnTo>
                  <a:lnTo>
                    <a:pt x="3008376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4825" y="865289"/>
              <a:ext cx="2869031" cy="37819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26152" y="2775305"/>
              <a:ext cx="2661285" cy="3502660"/>
            </a:xfrm>
            <a:custGeom>
              <a:avLst/>
              <a:gdLst/>
              <a:ahLst/>
              <a:cxnLst/>
              <a:rect l="l" t="t" r="r" b="b"/>
              <a:pathLst>
                <a:path w="2661284" h="3502660">
                  <a:moveTo>
                    <a:pt x="2660904" y="0"/>
                  </a:moveTo>
                  <a:lnTo>
                    <a:pt x="0" y="0"/>
                  </a:lnTo>
                  <a:lnTo>
                    <a:pt x="0" y="3502152"/>
                  </a:lnTo>
                  <a:lnTo>
                    <a:pt x="2660904" y="3502152"/>
                  </a:lnTo>
                  <a:lnTo>
                    <a:pt x="2660904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6002" y="2756255"/>
              <a:ext cx="2519997" cy="33637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90545" y="1494663"/>
              <a:ext cx="2624455" cy="4137660"/>
            </a:xfrm>
            <a:custGeom>
              <a:avLst/>
              <a:gdLst/>
              <a:ahLst/>
              <a:cxnLst/>
              <a:rect l="l" t="t" r="r" b="b"/>
              <a:pathLst>
                <a:path w="2624454" h="4137660">
                  <a:moveTo>
                    <a:pt x="2624328" y="0"/>
                  </a:moveTo>
                  <a:lnTo>
                    <a:pt x="0" y="0"/>
                  </a:lnTo>
                  <a:lnTo>
                    <a:pt x="0" y="4137660"/>
                  </a:lnTo>
                  <a:lnTo>
                    <a:pt x="2624328" y="4137660"/>
                  </a:lnTo>
                  <a:lnTo>
                    <a:pt x="2624328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0395" y="1475638"/>
              <a:ext cx="2483726" cy="4001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1623" y="0"/>
            <a:ext cx="10120630" cy="6858000"/>
            <a:chOff x="2071623" y="0"/>
            <a:chExt cx="101206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1623" y="0"/>
              <a:ext cx="1012043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6059" y="326095"/>
              <a:ext cx="2015998" cy="12076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78757" y="1827961"/>
            <a:ext cx="358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solidFill>
                  <a:srgbClr val="136D68"/>
                </a:solidFill>
                <a:latin typeface="Roboto"/>
                <a:cs typeface="Roboto"/>
              </a:rPr>
              <a:t>РЕЗУЛЬТАТ</a:t>
            </a:r>
            <a:r>
              <a:rPr sz="2400" b="1" spc="-2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2400" b="1" spc="70" dirty="0">
                <a:solidFill>
                  <a:srgbClr val="136D68"/>
                </a:solidFill>
                <a:latin typeface="Roboto"/>
                <a:cs typeface="Roboto"/>
              </a:rPr>
              <a:t>ОПЕРАЦИИ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299" y="413054"/>
            <a:ext cx="9639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0" spc="-180" dirty="0">
                <a:solidFill>
                  <a:srgbClr val="B6AEA4"/>
                </a:solidFill>
                <a:latin typeface="Roboto Th"/>
                <a:cs typeface="Roboto Th"/>
              </a:rPr>
              <a:t>08</a:t>
            </a:r>
            <a:endParaRPr sz="7000">
              <a:latin typeface="Roboto Th"/>
              <a:cs typeface="Roboto 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400" y="2505075"/>
            <a:ext cx="56711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2470">
              <a:lnSpc>
                <a:spcPct val="107100"/>
              </a:lnSpc>
              <a:spcBef>
                <a:spcPts val="100"/>
              </a:spcBef>
            </a:pPr>
            <a:r>
              <a:rPr sz="1400" spc="-5" dirty="0">
                <a:solidFill>
                  <a:srgbClr val="136D68"/>
                </a:solidFill>
                <a:latin typeface="Roboto"/>
                <a:cs typeface="Roboto"/>
              </a:rPr>
              <a:t>Медицинские </a:t>
            </a: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работники </a:t>
            </a:r>
            <a:r>
              <a:rPr sz="1400" spc="5" dirty="0">
                <a:solidFill>
                  <a:srgbClr val="136D68"/>
                </a:solidFill>
                <a:latin typeface="Roboto"/>
                <a:cs typeface="Roboto"/>
              </a:rPr>
              <a:t>Вонджин </a:t>
            </a: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делают </a:t>
            </a:r>
            <a:r>
              <a:rPr sz="1400" dirty="0">
                <a:solidFill>
                  <a:srgbClr val="136D68"/>
                </a:solidFill>
                <a:latin typeface="Roboto"/>
                <a:cs typeface="Roboto"/>
              </a:rPr>
              <a:t>все возможное, </a:t>
            </a:r>
            <a:r>
              <a:rPr sz="1400" spc="-33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25" dirty="0">
                <a:solidFill>
                  <a:srgbClr val="136D68"/>
                </a:solidFill>
                <a:latin typeface="Roboto"/>
                <a:cs typeface="Roboto"/>
              </a:rPr>
              <a:t>чтобы</a:t>
            </a: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15" dirty="0">
                <a:solidFill>
                  <a:srgbClr val="136D68"/>
                </a:solidFill>
                <a:latin typeface="Roboto"/>
                <a:cs typeface="Roboto"/>
              </a:rPr>
              <a:t>получить</a:t>
            </a:r>
            <a:r>
              <a:rPr sz="1400" spc="-5" dirty="0">
                <a:solidFill>
                  <a:srgbClr val="136D68"/>
                </a:solidFill>
                <a:latin typeface="Roboto"/>
                <a:cs typeface="Roboto"/>
              </a:rPr>
              <a:t> оптимальный </a:t>
            </a:r>
            <a:r>
              <a:rPr sz="1400" spc="-30" dirty="0">
                <a:solidFill>
                  <a:srgbClr val="136D68"/>
                </a:solidFill>
                <a:latin typeface="Roboto"/>
                <a:cs typeface="Roboto"/>
              </a:rPr>
              <a:t>результат</a:t>
            </a:r>
            <a:r>
              <a:rPr sz="1400" spc="-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136D68"/>
                </a:solidFill>
                <a:latin typeface="Roboto"/>
                <a:cs typeface="Roboto"/>
              </a:rPr>
              <a:t>в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зависимости</a:t>
            </a:r>
            <a:r>
              <a:rPr sz="140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30" dirty="0">
                <a:solidFill>
                  <a:srgbClr val="136D68"/>
                </a:solidFill>
                <a:latin typeface="Roboto"/>
                <a:cs typeface="Roboto"/>
              </a:rPr>
              <a:t>от</a:t>
            </a:r>
            <a:r>
              <a:rPr sz="1400" spc="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индивидуальных</a:t>
            </a:r>
            <a:r>
              <a:rPr sz="1400" spc="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136D68"/>
                </a:solidFill>
                <a:latin typeface="Roboto"/>
                <a:cs typeface="Roboto"/>
              </a:rPr>
              <a:t>особенностей</a:t>
            </a:r>
            <a:r>
              <a:rPr sz="1400" spc="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136D68"/>
                </a:solidFill>
                <a:latin typeface="Roboto"/>
                <a:cs typeface="Roboto"/>
              </a:rPr>
              <a:t>каждого</a:t>
            </a:r>
            <a:r>
              <a:rPr sz="1400" spc="5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400" spc="-5" dirty="0">
                <a:solidFill>
                  <a:srgbClr val="136D68"/>
                </a:solidFill>
                <a:latin typeface="Roboto"/>
                <a:cs typeface="Roboto"/>
              </a:rPr>
              <a:t>человека.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2003" y="0"/>
            <a:ext cx="8100695" cy="1598930"/>
            <a:chOff x="4092003" y="0"/>
            <a:chExt cx="8100695" cy="159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6059" y="326095"/>
              <a:ext cx="2015998" cy="120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2003" y="0"/>
              <a:ext cx="8100110" cy="15985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1101" y="0"/>
              <a:ext cx="4041140" cy="1598930"/>
            </a:xfrm>
            <a:custGeom>
              <a:avLst/>
              <a:gdLst/>
              <a:ahLst/>
              <a:cxnLst/>
              <a:rect l="l" t="t" r="r" b="b"/>
              <a:pathLst>
                <a:path w="4041140" h="1598930">
                  <a:moveTo>
                    <a:pt x="4041013" y="0"/>
                  </a:moveTo>
                  <a:lnTo>
                    <a:pt x="0" y="0"/>
                  </a:lnTo>
                  <a:lnTo>
                    <a:pt x="0" y="1598549"/>
                  </a:lnTo>
                  <a:lnTo>
                    <a:pt x="4041013" y="159854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7359" y="1542516"/>
            <a:ext cx="234696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Клиника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гарантирует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достижение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желаемого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результата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помощью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наиболее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подходящего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хирургического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метода,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выбранного специалистами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основе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точной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диагностики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консультации.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359" y="623925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359" y="889101"/>
            <a:ext cx="2169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85" dirty="0">
                <a:solidFill>
                  <a:srgbClr val="5A5750"/>
                </a:solidFill>
                <a:latin typeface="Corbel"/>
                <a:cs typeface="Corbel"/>
              </a:rPr>
              <a:t>Блефаропластика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92003" y="1750974"/>
            <a:ext cx="8100695" cy="1598930"/>
            <a:chOff x="4092003" y="1750974"/>
            <a:chExt cx="8100695" cy="15989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2003" y="1750974"/>
              <a:ext cx="8100110" cy="15985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51101" y="1750974"/>
              <a:ext cx="4041140" cy="1598930"/>
            </a:xfrm>
            <a:custGeom>
              <a:avLst/>
              <a:gdLst/>
              <a:ahLst/>
              <a:cxnLst/>
              <a:rect l="l" t="t" r="r" b="b"/>
              <a:pathLst>
                <a:path w="4041140" h="1598929">
                  <a:moveTo>
                    <a:pt x="4041013" y="0"/>
                  </a:moveTo>
                  <a:lnTo>
                    <a:pt x="0" y="0"/>
                  </a:lnTo>
                  <a:lnTo>
                    <a:pt x="0" y="1598549"/>
                  </a:lnTo>
                  <a:lnTo>
                    <a:pt x="4041013" y="159854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92003" y="3501974"/>
            <a:ext cx="8100695" cy="1598930"/>
            <a:chOff x="4092003" y="3501974"/>
            <a:chExt cx="8100695" cy="15989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2003" y="3501974"/>
              <a:ext cx="8100110" cy="15985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51101" y="3501974"/>
              <a:ext cx="4041140" cy="1598930"/>
            </a:xfrm>
            <a:custGeom>
              <a:avLst/>
              <a:gdLst/>
              <a:ahLst/>
              <a:cxnLst/>
              <a:rect l="l" t="t" r="r" b="b"/>
              <a:pathLst>
                <a:path w="4041140" h="1598929">
                  <a:moveTo>
                    <a:pt x="4041013" y="0"/>
                  </a:moveTo>
                  <a:lnTo>
                    <a:pt x="0" y="0"/>
                  </a:lnTo>
                  <a:lnTo>
                    <a:pt x="0" y="1598536"/>
                  </a:lnTo>
                  <a:lnTo>
                    <a:pt x="4041013" y="1598536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092003" y="5251246"/>
            <a:ext cx="8100695" cy="1598930"/>
            <a:chOff x="4092003" y="5251246"/>
            <a:chExt cx="8100695" cy="15989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2003" y="5251246"/>
              <a:ext cx="8100110" cy="15985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51101" y="5251246"/>
              <a:ext cx="4041140" cy="1598930"/>
            </a:xfrm>
            <a:custGeom>
              <a:avLst/>
              <a:gdLst/>
              <a:ahLst/>
              <a:cxnLst/>
              <a:rect l="l" t="t" r="r" b="b"/>
              <a:pathLst>
                <a:path w="4041140" h="1598929">
                  <a:moveTo>
                    <a:pt x="4041013" y="0"/>
                  </a:moveTo>
                  <a:lnTo>
                    <a:pt x="0" y="0"/>
                  </a:lnTo>
                  <a:lnTo>
                    <a:pt x="0" y="1598549"/>
                  </a:lnTo>
                  <a:lnTo>
                    <a:pt x="4041013" y="159854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2003" y="2057"/>
            <a:ext cx="8100695" cy="2148205"/>
            <a:chOff x="4092003" y="2057"/>
            <a:chExt cx="8100695" cy="2148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6059" y="326095"/>
              <a:ext cx="2015998" cy="120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2003" y="2057"/>
              <a:ext cx="4041013" cy="21480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1101" y="2057"/>
              <a:ext cx="4041140" cy="2148205"/>
            </a:xfrm>
            <a:custGeom>
              <a:avLst/>
              <a:gdLst/>
              <a:ahLst/>
              <a:cxnLst/>
              <a:rect l="l" t="t" r="r" b="b"/>
              <a:pathLst>
                <a:path w="4041140" h="2148205">
                  <a:moveTo>
                    <a:pt x="4041013" y="0"/>
                  </a:moveTo>
                  <a:lnTo>
                    <a:pt x="0" y="0"/>
                  </a:lnTo>
                  <a:lnTo>
                    <a:pt x="0" y="2148065"/>
                  </a:lnTo>
                  <a:lnTo>
                    <a:pt x="4041013" y="2148065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D2B1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1101" y="324739"/>
              <a:ext cx="4041012" cy="150268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5299" y="1522133"/>
            <a:ext cx="211201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Наши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специалисты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проводят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ринопластику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не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только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поднятия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спинки носа,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но и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того,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чтобы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найти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идеальную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пропорцию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угол,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учитывая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баланс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всего лица.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29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5299" y="868718"/>
            <a:ext cx="1718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100" dirty="0">
                <a:solidFill>
                  <a:srgbClr val="5A5750"/>
                </a:solidFill>
                <a:latin typeface="Corbel"/>
                <a:cs typeface="Corbel"/>
              </a:rPr>
              <a:t>Ринопла</a:t>
            </a:r>
            <a:r>
              <a:rPr sz="2000" b="0" spc="55" dirty="0">
                <a:solidFill>
                  <a:srgbClr val="5A5750"/>
                </a:solidFill>
                <a:latin typeface="Corbel"/>
                <a:cs typeface="Corbel"/>
              </a:rPr>
              <a:t>с</a:t>
            </a:r>
            <a:r>
              <a:rPr sz="2000" b="0" spc="85" dirty="0">
                <a:solidFill>
                  <a:srgbClr val="5A5750"/>
                </a:solidFill>
                <a:latin typeface="Corbel"/>
                <a:cs typeface="Corbel"/>
              </a:rPr>
              <a:t>ти</a:t>
            </a:r>
            <a:r>
              <a:rPr sz="2000" b="0" spc="55" dirty="0">
                <a:solidFill>
                  <a:srgbClr val="5A5750"/>
                </a:solidFill>
                <a:latin typeface="Corbel"/>
                <a:cs typeface="Corbel"/>
              </a:rPr>
              <a:t>к</a:t>
            </a:r>
            <a:r>
              <a:rPr sz="2000" b="0" spc="90" dirty="0">
                <a:solidFill>
                  <a:srgbClr val="5A5750"/>
                </a:solidFill>
                <a:latin typeface="Corbel"/>
                <a:cs typeface="Corbel"/>
              </a:rPr>
              <a:t>а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92003" y="2354948"/>
            <a:ext cx="8100695" cy="2148205"/>
            <a:chOff x="4092003" y="2354948"/>
            <a:chExt cx="8100695" cy="2148205"/>
          </a:xfrm>
        </p:grpSpPr>
        <p:sp>
          <p:nvSpPr>
            <p:cNvPr id="11" name="object 11"/>
            <p:cNvSpPr/>
            <p:nvPr/>
          </p:nvSpPr>
          <p:spPr>
            <a:xfrm>
              <a:off x="4092003" y="2354961"/>
              <a:ext cx="4041140" cy="2148205"/>
            </a:xfrm>
            <a:custGeom>
              <a:avLst/>
              <a:gdLst/>
              <a:ahLst/>
              <a:cxnLst/>
              <a:rect l="l" t="t" r="r" b="b"/>
              <a:pathLst>
                <a:path w="4041140" h="2148204">
                  <a:moveTo>
                    <a:pt x="4041013" y="0"/>
                  </a:moveTo>
                  <a:lnTo>
                    <a:pt x="0" y="0"/>
                  </a:lnTo>
                  <a:lnTo>
                    <a:pt x="0" y="2148065"/>
                  </a:lnTo>
                  <a:lnTo>
                    <a:pt x="4041013" y="2148065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D1B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2003" y="2677642"/>
              <a:ext cx="4041013" cy="1502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1101" y="2354948"/>
              <a:ext cx="4041013" cy="214806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092003" y="4707877"/>
            <a:ext cx="8100695" cy="2148205"/>
            <a:chOff x="4092003" y="4707877"/>
            <a:chExt cx="8100695" cy="214820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2003" y="4707877"/>
              <a:ext cx="4041013" cy="21480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51101" y="4707877"/>
              <a:ext cx="4041140" cy="2148205"/>
            </a:xfrm>
            <a:custGeom>
              <a:avLst/>
              <a:gdLst/>
              <a:ahLst/>
              <a:cxnLst/>
              <a:rect l="l" t="t" r="r" b="b"/>
              <a:pathLst>
                <a:path w="4041140" h="2148204">
                  <a:moveTo>
                    <a:pt x="4041013" y="0"/>
                  </a:moveTo>
                  <a:lnTo>
                    <a:pt x="0" y="0"/>
                  </a:lnTo>
                  <a:lnTo>
                    <a:pt x="0" y="2148065"/>
                  </a:lnTo>
                  <a:lnTo>
                    <a:pt x="4041013" y="2148065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D1B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1101" y="4981155"/>
              <a:ext cx="4041012" cy="16015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0040" y="4089"/>
            <a:ext cx="8100695" cy="2146935"/>
            <a:chOff x="4080040" y="4089"/>
            <a:chExt cx="8100695" cy="2146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0040" y="4089"/>
              <a:ext cx="8100110" cy="21467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39125" y="4089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5">
                  <a:moveTo>
                    <a:pt x="4041025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25" y="2146769"/>
                  </a:lnTo>
                  <a:lnTo>
                    <a:pt x="4041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529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99" y="861415"/>
            <a:ext cx="2142490" cy="243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2000" spc="-35" dirty="0">
                <a:solidFill>
                  <a:srgbClr val="5A5750"/>
                </a:solidFill>
                <a:latin typeface="Corbel"/>
                <a:cs typeface="Corbel"/>
              </a:rPr>
              <a:t>О</a:t>
            </a:r>
            <a:r>
              <a:rPr sz="2000" spc="50" dirty="0">
                <a:solidFill>
                  <a:srgbClr val="5A5750"/>
                </a:solidFill>
                <a:latin typeface="Corbel"/>
                <a:cs typeface="Corbel"/>
              </a:rPr>
              <a:t>т</a:t>
            </a:r>
            <a:r>
              <a:rPr sz="2000" spc="105" dirty="0">
                <a:solidFill>
                  <a:srgbClr val="5A5750"/>
                </a:solidFill>
                <a:latin typeface="Corbel"/>
                <a:cs typeface="Corbel"/>
              </a:rPr>
              <a:t>о</a:t>
            </a:r>
            <a:r>
              <a:rPr sz="2000" spc="45" dirty="0">
                <a:solidFill>
                  <a:srgbClr val="5A5750"/>
                </a:solidFill>
                <a:latin typeface="Corbel"/>
                <a:cs typeface="Corbel"/>
              </a:rPr>
              <a:t>л</a:t>
            </a:r>
            <a:r>
              <a:rPr sz="2000" spc="114" dirty="0">
                <a:solidFill>
                  <a:srgbClr val="5A5750"/>
                </a:solidFill>
                <a:latin typeface="Corbel"/>
                <a:cs typeface="Corbel"/>
              </a:rPr>
              <a:t>арин</a:t>
            </a:r>
            <a:r>
              <a:rPr sz="2000" spc="-75" dirty="0">
                <a:solidFill>
                  <a:srgbClr val="5A5750"/>
                </a:solidFill>
                <a:latin typeface="Corbel"/>
                <a:cs typeface="Corbel"/>
              </a:rPr>
              <a:t>г</a:t>
            </a:r>
            <a:r>
              <a:rPr sz="2000" spc="70" dirty="0">
                <a:solidFill>
                  <a:srgbClr val="5A5750"/>
                </a:solidFill>
                <a:latin typeface="Corbel"/>
                <a:cs typeface="Corbel"/>
              </a:rPr>
              <a:t>ология  (нос)</a:t>
            </a:r>
            <a:endParaRPr sz="2000">
              <a:latin typeface="Corbel"/>
              <a:cs typeface="Corbel"/>
            </a:endParaRPr>
          </a:p>
          <a:p>
            <a:pPr marL="12700" marR="259715">
              <a:lnSpc>
                <a:spcPct val="113599"/>
              </a:lnSpc>
              <a:spcBef>
                <a:spcPts val="1745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 гордимся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не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только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безопасностью операций,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проводимых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для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улучшения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функциональных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проблем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носа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опытными </a:t>
            </a:r>
            <a:r>
              <a:rPr sz="1100" spc="-30" dirty="0">
                <a:solidFill>
                  <a:srgbClr val="5A5750"/>
                </a:solidFill>
                <a:latin typeface="Roboto"/>
                <a:cs typeface="Roboto"/>
              </a:rPr>
              <a:t>хирургами-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отоларингологами,</a:t>
            </a:r>
            <a:endParaRPr sz="1100">
              <a:latin typeface="Roboto"/>
              <a:cs typeface="Roboto"/>
            </a:endParaRPr>
          </a:p>
          <a:p>
            <a:pPr marL="12700" marR="115570">
              <a:lnSpc>
                <a:spcPct val="113599"/>
              </a:lnSpc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но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их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удовлетворительными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результатами.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0040" y="4707115"/>
            <a:ext cx="8100110" cy="214676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080040" y="2355595"/>
            <a:ext cx="8100695" cy="2146935"/>
            <a:chOff x="4080040" y="2355595"/>
            <a:chExt cx="8100695" cy="21469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0040" y="2355595"/>
              <a:ext cx="8100110" cy="21467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139125" y="2355595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5">
                  <a:moveTo>
                    <a:pt x="4041013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13" y="214676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0040" y="0"/>
            <a:ext cx="8112125" cy="2146935"/>
            <a:chOff x="4080040" y="0"/>
            <a:chExt cx="8112125" cy="2146935"/>
          </a:xfrm>
        </p:grpSpPr>
        <p:sp>
          <p:nvSpPr>
            <p:cNvPr id="3" name="object 3"/>
            <p:cNvSpPr/>
            <p:nvPr/>
          </p:nvSpPr>
          <p:spPr>
            <a:xfrm>
              <a:off x="4080040" y="0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5">
                  <a:moveTo>
                    <a:pt x="4041025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25" y="2146769"/>
                  </a:lnTo>
                  <a:lnTo>
                    <a:pt x="4041025" y="0"/>
                  </a:lnTo>
                  <a:close/>
                </a:path>
              </a:pathLst>
            </a:custGeom>
            <a:solidFill>
              <a:srgbClr val="F1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0067" y="0"/>
              <a:ext cx="3770998" cy="21467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1101" y="0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5">
                  <a:moveTo>
                    <a:pt x="4041013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13" y="214676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9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1101" y="0"/>
              <a:ext cx="3721950" cy="214676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5299" y="843318"/>
            <a:ext cx="2343785" cy="354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740">
              <a:lnSpc>
                <a:spcPct val="108300"/>
              </a:lnSpc>
              <a:spcBef>
                <a:spcPts val="100"/>
              </a:spcBef>
            </a:pPr>
            <a:r>
              <a:rPr sz="2000" spc="25" dirty="0">
                <a:solidFill>
                  <a:srgbClr val="5A5750"/>
                </a:solidFill>
                <a:latin typeface="Corbel"/>
                <a:cs typeface="Corbel"/>
              </a:rPr>
              <a:t>Ч</a:t>
            </a:r>
            <a:r>
              <a:rPr sz="2000" spc="55" dirty="0">
                <a:solidFill>
                  <a:srgbClr val="5A5750"/>
                </a:solidFill>
                <a:latin typeface="Corbel"/>
                <a:cs typeface="Corbel"/>
              </a:rPr>
              <a:t>е</a:t>
            </a:r>
            <a:r>
              <a:rPr sz="2000" spc="45" dirty="0">
                <a:solidFill>
                  <a:srgbClr val="5A5750"/>
                </a:solidFill>
                <a:latin typeface="Corbel"/>
                <a:cs typeface="Corbel"/>
              </a:rPr>
              <a:t>л</a:t>
            </a:r>
            <a:r>
              <a:rPr sz="2000" spc="95" dirty="0">
                <a:solidFill>
                  <a:srgbClr val="5A5750"/>
                </a:solidFill>
                <a:latin typeface="Corbel"/>
                <a:cs typeface="Corbel"/>
              </a:rPr>
              <a:t>ю</a:t>
            </a:r>
            <a:r>
              <a:rPr sz="2000" spc="80" dirty="0">
                <a:solidFill>
                  <a:srgbClr val="5A5750"/>
                </a:solidFill>
                <a:latin typeface="Corbel"/>
                <a:cs typeface="Corbel"/>
              </a:rPr>
              <a:t>с</a:t>
            </a:r>
            <a:r>
              <a:rPr sz="2000" spc="75" dirty="0">
                <a:solidFill>
                  <a:srgbClr val="5A5750"/>
                </a:solidFill>
                <a:latin typeface="Corbel"/>
                <a:cs typeface="Corbel"/>
              </a:rPr>
              <a:t>т</a:t>
            </a:r>
            <a:r>
              <a:rPr sz="2000" spc="140" dirty="0">
                <a:solidFill>
                  <a:srgbClr val="5A5750"/>
                </a:solidFill>
                <a:latin typeface="Corbel"/>
                <a:cs typeface="Corbel"/>
              </a:rPr>
              <a:t>н</a:t>
            </a:r>
            <a:r>
              <a:rPr sz="2000" spc="125" dirty="0">
                <a:solidFill>
                  <a:srgbClr val="5A5750"/>
                </a:solidFill>
                <a:latin typeface="Corbel"/>
                <a:cs typeface="Corbel"/>
              </a:rPr>
              <a:t>о</a:t>
            </a:r>
            <a:r>
              <a:rPr sz="2000" spc="-45" dirty="0">
                <a:solidFill>
                  <a:srgbClr val="5A5750"/>
                </a:solidFill>
                <a:latin typeface="Corbel"/>
                <a:cs typeface="Corbel"/>
              </a:rPr>
              <a:t>-</a:t>
            </a:r>
            <a:r>
              <a:rPr sz="2000" spc="60" dirty="0">
                <a:solidFill>
                  <a:srgbClr val="5A5750"/>
                </a:solidFill>
                <a:latin typeface="Corbel"/>
                <a:cs typeface="Corbel"/>
              </a:rPr>
              <a:t>лицевая  </a:t>
            </a:r>
            <a:r>
              <a:rPr sz="2000" spc="5" dirty="0">
                <a:solidFill>
                  <a:srgbClr val="5A5750"/>
                </a:solidFill>
                <a:latin typeface="Corbel"/>
                <a:cs typeface="Corbel"/>
              </a:rPr>
              <a:t>хирургия</a:t>
            </a:r>
            <a:endParaRPr sz="2000">
              <a:latin typeface="Corbel"/>
              <a:cs typeface="Corbel"/>
            </a:endParaRPr>
          </a:p>
          <a:p>
            <a:pPr marL="12700" marR="43815">
              <a:lnSpc>
                <a:spcPct val="113599"/>
              </a:lnSpc>
              <a:spcBef>
                <a:spcPts val="3045"/>
              </a:spcBef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Контурная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пластика,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помощью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которой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создается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естественная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красивая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линия лица,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является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более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сложной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сравнению</a:t>
            </a:r>
            <a:endParaRPr sz="1100">
              <a:latin typeface="Roboto"/>
              <a:cs typeface="Roboto"/>
            </a:endParaRPr>
          </a:p>
          <a:p>
            <a:pPr marL="12700" marR="745490">
              <a:lnSpc>
                <a:spcPct val="113599"/>
              </a:lnSpc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другими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операцией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треб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у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е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ма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симально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г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о</a:t>
            </a:r>
            <a:endParaRPr sz="1100">
              <a:latin typeface="Roboto"/>
              <a:cs typeface="Roboto"/>
            </a:endParaRPr>
          </a:p>
          <a:p>
            <a:pPr marL="12700" marR="106680">
              <a:lnSpc>
                <a:spcPct val="113599"/>
              </a:lnSpc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профессионализма.</a:t>
            </a:r>
            <a:r>
              <a:rPr sz="1100" spc="2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клинике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WJ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</a:t>
            </a:r>
            <a:r>
              <a:rPr sz="1100" spc="27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вы</a:t>
            </a:r>
            <a:r>
              <a:rPr sz="1100" spc="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можете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получить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полноценную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систему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лечения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взаимодействия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с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челюстно-лицевым</a:t>
            </a:r>
            <a:r>
              <a:rPr sz="1100" spc="-5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хирургом</a:t>
            </a:r>
            <a:r>
              <a:rPr sz="1100" spc="-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13599"/>
              </a:lnSpc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проведения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безопасной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контурной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пластики.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29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80040" y="2351506"/>
            <a:ext cx="8112125" cy="2146935"/>
            <a:chOff x="4080040" y="2351506"/>
            <a:chExt cx="8112125" cy="21469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0040" y="2351506"/>
              <a:ext cx="4041025" cy="21467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51101" y="2351506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5">
                  <a:moveTo>
                    <a:pt x="4041013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13" y="214676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9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101" y="2351506"/>
              <a:ext cx="3349599" cy="214676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080040" y="4707115"/>
            <a:ext cx="8112125" cy="2146935"/>
            <a:chOff x="4080040" y="4707115"/>
            <a:chExt cx="8112125" cy="21469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0040" y="4707115"/>
              <a:ext cx="4041025" cy="21467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51101" y="4707115"/>
              <a:ext cx="4041140" cy="2146935"/>
            </a:xfrm>
            <a:custGeom>
              <a:avLst/>
              <a:gdLst/>
              <a:ahLst/>
              <a:cxnLst/>
              <a:rect l="l" t="t" r="r" b="b"/>
              <a:pathLst>
                <a:path w="4041140" h="2146934">
                  <a:moveTo>
                    <a:pt x="4041013" y="0"/>
                  </a:moveTo>
                  <a:lnTo>
                    <a:pt x="0" y="0"/>
                  </a:lnTo>
                  <a:lnTo>
                    <a:pt x="0" y="2146769"/>
                  </a:lnTo>
                  <a:lnTo>
                    <a:pt x="4041013" y="2146769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9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1101" y="4707115"/>
              <a:ext cx="3250349" cy="21467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2003" y="2057"/>
            <a:ext cx="8100695" cy="3271520"/>
            <a:chOff x="4092003" y="2057"/>
            <a:chExt cx="8100695" cy="3271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6059" y="326095"/>
              <a:ext cx="2015998" cy="120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2003" y="2057"/>
              <a:ext cx="8100110" cy="32709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51101" y="2057"/>
              <a:ext cx="4041140" cy="3271520"/>
            </a:xfrm>
            <a:custGeom>
              <a:avLst/>
              <a:gdLst/>
              <a:ahLst/>
              <a:cxnLst/>
              <a:rect l="l" t="t" r="r" b="b"/>
              <a:pathLst>
                <a:path w="4041140" h="3271520">
                  <a:moveTo>
                    <a:pt x="4041013" y="0"/>
                  </a:moveTo>
                  <a:lnTo>
                    <a:pt x="0" y="0"/>
                  </a:lnTo>
                  <a:lnTo>
                    <a:pt x="0" y="3270973"/>
                  </a:lnTo>
                  <a:lnTo>
                    <a:pt x="4041013" y="3270973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9F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7359" y="1524368"/>
            <a:ext cx="20320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Специалисты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центра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маммопластики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WJ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имеют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более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20 лет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опыта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являются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одними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из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лучших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хирургов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маммопластике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26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Корее.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35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359" y="868718"/>
            <a:ext cx="1934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70" dirty="0">
                <a:solidFill>
                  <a:srgbClr val="5A5750"/>
                </a:solidFill>
                <a:latin typeface="Corbel"/>
                <a:cs typeface="Corbel"/>
              </a:rPr>
              <a:t>Маммопла</a:t>
            </a:r>
            <a:r>
              <a:rPr sz="2000" b="0" spc="25" dirty="0">
                <a:solidFill>
                  <a:srgbClr val="5A5750"/>
                </a:solidFill>
                <a:latin typeface="Corbel"/>
                <a:cs typeface="Corbel"/>
              </a:rPr>
              <a:t>с</a:t>
            </a:r>
            <a:r>
              <a:rPr sz="2000" b="0" spc="85" dirty="0">
                <a:solidFill>
                  <a:srgbClr val="5A5750"/>
                </a:solidFill>
                <a:latin typeface="Corbel"/>
                <a:cs typeface="Corbel"/>
              </a:rPr>
              <a:t>ти</a:t>
            </a:r>
            <a:r>
              <a:rPr sz="2000" b="0" spc="55" dirty="0">
                <a:solidFill>
                  <a:srgbClr val="5A5750"/>
                </a:solidFill>
                <a:latin typeface="Corbel"/>
                <a:cs typeface="Corbel"/>
              </a:rPr>
              <a:t>к</a:t>
            </a:r>
            <a:r>
              <a:rPr sz="2000" b="0" spc="90" dirty="0">
                <a:solidFill>
                  <a:srgbClr val="5A5750"/>
                </a:solidFill>
                <a:latin typeface="Corbel"/>
                <a:cs typeface="Corbel"/>
              </a:rPr>
              <a:t>а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92003" y="3584955"/>
            <a:ext cx="8100695" cy="3271520"/>
            <a:chOff x="4092003" y="3584955"/>
            <a:chExt cx="8100695" cy="327152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2003" y="3584955"/>
              <a:ext cx="8100110" cy="32709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51101" y="3584955"/>
              <a:ext cx="4041140" cy="3271520"/>
            </a:xfrm>
            <a:custGeom>
              <a:avLst/>
              <a:gdLst/>
              <a:ahLst/>
              <a:cxnLst/>
              <a:rect l="l" t="t" r="r" b="b"/>
              <a:pathLst>
                <a:path w="4041140" h="3271520">
                  <a:moveTo>
                    <a:pt x="4041013" y="0"/>
                  </a:moveTo>
                  <a:lnTo>
                    <a:pt x="0" y="0"/>
                  </a:lnTo>
                  <a:lnTo>
                    <a:pt x="0" y="3270986"/>
                  </a:lnTo>
                  <a:lnTo>
                    <a:pt x="4041013" y="3270986"/>
                  </a:lnTo>
                  <a:lnTo>
                    <a:pt x="4041013" y="0"/>
                  </a:lnTo>
                  <a:close/>
                </a:path>
              </a:pathLst>
            </a:custGeom>
            <a:solidFill>
              <a:srgbClr val="FAF3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6036" y="4089"/>
            <a:ext cx="8112125" cy="2146935"/>
            <a:chOff x="4056036" y="4089"/>
            <a:chExt cx="8112125" cy="2146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6059" y="326095"/>
              <a:ext cx="2015998" cy="120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6036" y="4089"/>
              <a:ext cx="4041025" cy="21467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110" y="4089"/>
              <a:ext cx="4041012" cy="21467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5299" y="1587868"/>
            <a:ext cx="233934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Пластика</a:t>
            </a:r>
            <a:r>
              <a:rPr sz="11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100" spc="5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создания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идеального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контура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тела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40" dirty="0">
                <a:solidFill>
                  <a:srgbClr val="5A5750"/>
                </a:solidFill>
                <a:latin typeface="Roboto"/>
                <a:cs typeface="Roboto"/>
              </a:rPr>
              <a:t>–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35" dirty="0">
                <a:solidFill>
                  <a:srgbClr val="5A5750"/>
                </a:solidFill>
                <a:latin typeface="Roboto"/>
                <a:cs typeface="Roboto"/>
              </a:rPr>
              <a:t>это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не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просто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обычное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удаление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лишнего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жира,</a:t>
            </a:r>
            <a:endParaRPr sz="1100">
              <a:latin typeface="Roboto"/>
              <a:cs typeface="Roboto"/>
            </a:endParaRPr>
          </a:p>
          <a:p>
            <a:pPr marL="12700" marR="40640" algn="just">
              <a:lnSpc>
                <a:spcPct val="113599"/>
              </a:lnSpc>
            </a:pP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но и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подбор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идеального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контура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соответствии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индивидуальными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особенностями строения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тела.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5299" y="868718"/>
            <a:ext cx="1456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70" dirty="0">
                <a:solidFill>
                  <a:srgbClr val="5A5750"/>
                </a:solidFill>
                <a:latin typeface="Corbel"/>
                <a:cs typeface="Corbel"/>
              </a:rPr>
              <a:t>Контур</a:t>
            </a:r>
            <a:r>
              <a:rPr sz="2000" b="0" spc="-35" dirty="0">
                <a:solidFill>
                  <a:srgbClr val="5A5750"/>
                </a:solidFill>
                <a:latin typeface="Corbel"/>
                <a:cs typeface="Corbel"/>
              </a:rPr>
              <a:t> </a:t>
            </a:r>
            <a:r>
              <a:rPr sz="2000" b="0" spc="60" dirty="0">
                <a:solidFill>
                  <a:srgbClr val="5A5750"/>
                </a:solidFill>
                <a:latin typeface="Corbel"/>
                <a:cs typeface="Corbel"/>
              </a:rPr>
              <a:t>тела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56036" y="2355595"/>
            <a:ext cx="8112125" cy="2146935"/>
            <a:chOff x="4056036" y="2355595"/>
            <a:chExt cx="8112125" cy="21469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6036" y="2355595"/>
              <a:ext cx="4041025" cy="2146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7110" y="2355595"/>
              <a:ext cx="4041012" cy="214680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56036" y="4707115"/>
            <a:ext cx="8112125" cy="2146935"/>
            <a:chOff x="4056036" y="4707115"/>
            <a:chExt cx="8112125" cy="214693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6036" y="4707115"/>
              <a:ext cx="4041025" cy="21467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27110" y="4707115"/>
              <a:ext cx="4041012" cy="2146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7340" y="0"/>
            <a:ext cx="8122920" cy="2088514"/>
            <a:chOff x="4067340" y="0"/>
            <a:chExt cx="8122920" cy="208851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7340" y="0"/>
              <a:ext cx="2775737" cy="2088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757" y="0"/>
              <a:ext cx="2503919" cy="2088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4357" y="0"/>
              <a:ext cx="2775737" cy="20884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5299" y="603554"/>
            <a:ext cx="678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До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dirty="0">
                <a:solidFill>
                  <a:srgbClr val="5A5750"/>
                </a:solidFill>
                <a:latin typeface="Roboto Th"/>
                <a:cs typeface="Roboto Th"/>
              </a:rPr>
              <a:t>&amp;</a:t>
            </a:r>
            <a:r>
              <a:rPr sz="1000" spc="-30" dirty="0">
                <a:solidFill>
                  <a:srgbClr val="5A5750"/>
                </a:solidFill>
                <a:latin typeface="Roboto Th"/>
                <a:cs typeface="Roboto Th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 Th"/>
                <a:cs typeface="Roboto Th"/>
              </a:rPr>
              <a:t>После</a:t>
            </a:r>
            <a:endParaRPr sz="1000">
              <a:latin typeface="Roboto Th"/>
              <a:cs typeface="Roboto 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299" y="861415"/>
            <a:ext cx="2239010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108300"/>
              </a:lnSpc>
              <a:spcBef>
                <a:spcPts val="100"/>
              </a:spcBef>
            </a:pPr>
            <a:r>
              <a:rPr sz="2000" spc="-5" dirty="0">
                <a:solidFill>
                  <a:srgbClr val="5A5750"/>
                </a:solidFill>
                <a:latin typeface="Corbel"/>
                <a:cs typeface="Corbel"/>
              </a:rPr>
              <a:t>Р</a:t>
            </a:r>
            <a:r>
              <a:rPr sz="2000" spc="55" dirty="0">
                <a:solidFill>
                  <a:srgbClr val="5A5750"/>
                </a:solidFill>
                <a:latin typeface="Corbel"/>
                <a:cs typeface="Corbel"/>
              </a:rPr>
              <a:t>е</a:t>
            </a:r>
            <a:r>
              <a:rPr sz="2000" spc="35" dirty="0">
                <a:solidFill>
                  <a:srgbClr val="5A5750"/>
                </a:solidFill>
                <a:latin typeface="Corbel"/>
                <a:cs typeface="Corbel"/>
              </a:rPr>
              <a:t>к</a:t>
            </a:r>
            <a:r>
              <a:rPr sz="2000" spc="105" dirty="0">
                <a:solidFill>
                  <a:srgbClr val="5A5750"/>
                </a:solidFill>
                <a:latin typeface="Corbel"/>
                <a:cs typeface="Corbel"/>
              </a:rPr>
              <a:t>о</a:t>
            </a:r>
            <a:r>
              <a:rPr sz="2000" spc="140" dirty="0">
                <a:solidFill>
                  <a:srgbClr val="5A5750"/>
                </a:solidFill>
                <a:latin typeface="Corbel"/>
                <a:cs typeface="Corbel"/>
              </a:rPr>
              <a:t>н</a:t>
            </a:r>
            <a:r>
              <a:rPr sz="2000" spc="80" dirty="0">
                <a:solidFill>
                  <a:srgbClr val="5A5750"/>
                </a:solidFill>
                <a:latin typeface="Corbel"/>
                <a:cs typeface="Corbel"/>
              </a:rPr>
              <a:t>с</a:t>
            </a:r>
            <a:r>
              <a:rPr sz="2000" spc="75" dirty="0">
                <a:solidFill>
                  <a:srgbClr val="5A5750"/>
                </a:solidFill>
                <a:latin typeface="Corbel"/>
                <a:cs typeface="Corbel"/>
              </a:rPr>
              <a:t>т</a:t>
            </a:r>
            <a:r>
              <a:rPr sz="2000" spc="55" dirty="0">
                <a:solidFill>
                  <a:srgbClr val="5A5750"/>
                </a:solidFill>
                <a:latin typeface="Corbel"/>
                <a:cs typeface="Corbel"/>
              </a:rPr>
              <a:t>ру</a:t>
            </a:r>
            <a:r>
              <a:rPr sz="2000" spc="25" dirty="0">
                <a:solidFill>
                  <a:srgbClr val="5A5750"/>
                </a:solidFill>
                <a:latin typeface="Corbel"/>
                <a:cs typeface="Corbel"/>
              </a:rPr>
              <a:t>к</a:t>
            </a:r>
            <a:r>
              <a:rPr sz="2000" spc="85" dirty="0">
                <a:solidFill>
                  <a:srgbClr val="5A5750"/>
                </a:solidFill>
                <a:latin typeface="Corbel"/>
                <a:cs typeface="Corbel"/>
              </a:rPr>
              <a:t>тивная  </a:t>
            </a:r>
            <a:r>
              <a:rPr sz="2000" spc="-50" dirty="0">
                <a:solidFill>
                  <a:srgbClr val="5A5750"/>
                </a:solidFill>
                <a:latin typeface="Corbel"/>
                <a:cs typeface="Corbel"/>
              </a:rPr>
              <a:t>пластика</a:t>
            </a:r>
            <a:endParaRPr sz="2000">
              <a:latin typeface="Corbel"/>
              <a:cs typeface="Corbel"/>
            </a:endParaRPr>
          </a:p>
          <a:p>
            <a:pPr marL="12700" marR="148590">
              <a:lnSpc>
                <a:spcPct val="113599"/>
              </a:lnSpc>
              <a:spcBef>
                <a:spcPts val="2745"/>
              </a:spcBef>
            </a:pP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Специалисты клиники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хирургии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WJ </a:t>
            </a:r>
            <a:r>
              <a:rPr sz="11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имеют богатый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опыт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не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только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косметической,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но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реконструктивной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13599"/>
              </a:lnSpc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благодаря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многолетнему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опыту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постоянным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исследованиям.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67340" y="2396947"/>
            <a:ext cx="8124825" cy="2085975"/>
            <a:chOff x="4067340" y="2396947"/>
            <a:chExt cx="8124825" cy="20859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340" y="2396947"/>
              <a:ext cx="2784792" cy="20857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5762" y="2396947"/>
              <a:ext cx="2500629" cy="20857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0021" y="2396947"/>
              <a:ext cx="2772092" cy="208575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67340" y="4786388"/>
            <a:ext cx="8124825" cy="2072005"/>
            <a:chOff x="4067340" y="4786388"/>
            <a:chExt cx="8124825" cy="207200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7340" y="4786388"/>
              <a:ext cx="4068775" cy="20716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67255" y="4786388"/>
              <a:ext cx="4024858" cy="2071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5299" y="1267167"/>
            <a:ext cx="1658620" cy="1796414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01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Наследие</a:t>
            </a:r>
            <a:endParaRPr sz="1000">
              <a:latin typeface="Georgia"/>
              <a:cs typeface="Georgia"/>
            </a:endParaRPr>
          </a:p>
          <a:p>
            <a:pPr marL="12700" marR="247015">
              <a:lnSpc>
                <a:spcPct val="116700"/>
              </a:lnSpc>
              <a:spcBef>
                <a:spcPts val="970"/>
              </a:spcBef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Более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20 лет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истории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лидерство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рынке </a:t>
            </a:r>
            <a:r>
              <a:rPr sz="1000" spc="-40" dirty="0">
                <a:solidFill>
                  <a:srgbClr val="5A5750"/>
                </a:solidFill>
                <a:latin typeface="Roboto"/>
                <a:cs typeface="Roboto"/>
              </a:rPr>
              <a:t>– </a:t>
            </a:r>
            <a:r>
              <a:rPr sz="1000" spc="-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наследие,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которому</a:t>
            </a:r>
            <a:r>
              <a:rPr sz="1000" spc="-3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можно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доверять.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6519" y="1512265"/>
            <a:ext cx="442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02</a:t>
            </a:r>
            <a:endParaRPr sz="3000">
              <a:latin typeface="Roboto Th"/>
              <a:cs typeface="Roboto 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6519" y="2053755"/>
            <a:ext cx="1411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136D68"/>
                </a:solidFill>
                <a:latin typeface="Georgia"/>
                <a:cs typeface="Georgia"/>
              </a:rPr>
              <a:t>Профессиональные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6519" y="2231555"/>
            <a:ext cx="1683385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136D68"/>
                </a:solidFill>
                <a:latin typeface="Georgia"/>
                <a:cs typeface="Georgia"/>
              </a:rPr>
              <a:t>пластические</a:t>
            </a:r>
            <a:r>
              <a:rPr sz="1000" b="1" spc="-4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000" b="1" spc="25" dirty="0">
                <a:solidFill>
                  <a:srgbClr val="136D68"/>
                </a:solidFill>
                <a:latin typeface="Georgia"/>
                <a:cs typeface="Georgia"/>
              </a:rPr>
              <a:t>хирурги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ct val="116700"/>
              </a:lnSpc>
              <a:spcBef>
                <a:spcPts val="1045"/>
              </a:spcBef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Специалисты клиники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Вонджин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имеют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специализацию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каждой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конкретной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области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делают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все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возможное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1000" spc="-2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достижения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наилучшего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результата.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7353" y="1259394"/>
            <a:ext cx="1656080" cy="180403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03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25" dirty="0">
                <a:solidFill>
                  <a:srgbClr val="136D68"/>
                </a:solidFill>
                <a:latin typeface="Georgia"/>
                <a:cs typeface="Georgia"/>
              </a:rPr>
              <a:t>Система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ct val="116700"/>
              </a:lnSpc>
              <a:spcBef>
                <a:spcPts val="944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Безопасность благодаря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более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20 лет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40" dirty="0">
                <a:solidFill>
                  <a:srgbClr val="5A5750"/>
                </a:solidFill>
                <a:latin typeface="Roboto"/>
                <a:cs typeface="Roboto"/>
              </a:rPr>
              <a:t>ноу-хау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систематизированному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30" dirty="0">
                <a:solidFill>
                  <a:srgbClr val="5A5750"/>
                </a:solidFill>
                <a:latin typeface="Roboto"/>
                <a:cs typeface="Roboto"/>
              </a:rPr>
              <a:t>подходу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клиники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Вонджин.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2868" y="1512265"/>
            <a:ext cx="442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04</a:t>
            </a:r>
            <a:endParaRPr sz="3000">
              <a:latin typeface="Roboto Th"/>
              <a:cs typeface="Roboto 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2868" y="2053755"/>
            <a:ext cx="180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Сервис</a:t>
            </a:r>
            <a:r>
              <a:rPr sz="1000" b="1" spc="-3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000" b="1" spc="30" dirty="0">
                <a:solidFill>
                  <a:srgbClr val="136D68"/>
                </a:solidFill>
                <a:latin typeface="Georgia"/>
                <a:cs typeface="Georgia"/>
              </a:rPr>
              <a:t>для</a:t>
            </a:r>
            <a:r>
              <a:rPr sz="1000" b="1" spc="-25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000" b="1" spc="20" dirty="0">
                <a:solidFill>
                  <a:srgbClr val="136D68"/>
                </a:solidFill>
                <a:latin typeface="Georgia"/>
                <a:cs typeface="Georgia"/>
              </a:rPr>
              <a:t>иностранных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2868" y="2231555"/>
            <a:ext cx="1757045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136D68"/>
                </a:solidFill>
                <a:latin typeface="Georgia"/>
                <a:cs typeface="Georgia"/>
              </a:rPr>
              <a:t>пациентов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ct val="116700"/>
              </a:lnSpc>
              <a:spcBef>
                <a:spcPts val="100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Мы предоставляем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консультационные услуги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устному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переводу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другие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специализированные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услуги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иностранных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клиентов.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99" y="3733304"/>
            <a:ext cx="1874520" cy="215963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06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Дерматология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ct val="116700"/>
              </a:lnSpc>
              <a:spcBef>
                <a:spcPts val="944"/>
              </a:spcBef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Начало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красоты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лежит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дерматологии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WJ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Вонджин,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где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мы стараемся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предложить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разнообразные программы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для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достижения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идеальной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кожи.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6519" y="3733304"/>
            <a:ext cx="1889125" cy="251523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07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15" dirty="0">
                <a:solidFill>
                  <a:srgbClr val="136D68"/>
                </a:solidFill>
                <a:latin typeface="Georgia"/>
                <a:cs typeface="Georgia"/>
              </a:rPr>
              <a:t>Деятельность</a:t>
            </a:r>
            <a:endParaRPr sz="1000">
              <a:latin typeface="Georgia"/>
              <a:cs typeface="Georgia"/>
            </a:endParaRPr>
          </a:p>
          <a:p>
            <a:pPr marL="12700" marR="107950">
              <a:lnSpc>
                <a:spcPct val="116700"/>
              </a:lnSpc>
              <a:spcBef>
                <a:spcPts val="944"/>
              </a:spcBef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Наши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специалисты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проводят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постоянные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исследования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профессионально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развиваются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16700"/>
              </a:lnSpc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посредством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различных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академических</a:t>
            </a:r>
            <a:r>
              <a:rPr sz="1000" spc="-3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мероприятий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средств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массовой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информации.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7353" y="3733304"/>
            <a:ext cx="1911985" cy="233743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08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-5" dirty="0">
                <a:solidFill>
                  <a:srgbClr val="136D68"/>
                </a:solidFill>
                <a:latin typeface="Georgia"/>
                <a:cs typeface="Georgia"/>
              </a:rPr>
              <a:t>Результат</a:t>
            </a:r>
            <a:r>
              <a:rPr sz="1000" b="1" spc="-30" dirty="0">
                <a:solidFill>
                  <a:srgbClr val="136D68"/>
                </a:solidFill>
                <a:latin typeface="Georgia"/>
                <a:cs typeface="Georgia"/>
              </a:rPr>
              <a:t> </a:t>
            </a: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операции</a:t>
            </a:r>
            <a:endParaRPr sz="1000">
              <a:latin typeface="Georgia"/>
              <a:cs typeface="Georgia"/>
            </a:endParaRPr>
          </a:p>
          <a:p>
            <a:pPr marL="12700" marR="230504">
              <a:lnSpc>
                <a:spcPct val="116700"/>
              </a:lnSpc>
              <a:spcBef>
                <a:spcPts val="944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Медицинские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работники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Вонджин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делают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все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возможное,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чтобыполучить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оптимальный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результат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16700"/>
              </a:lnSpc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зависимости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от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индивидуальных особенностей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каждого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человека.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02868" y="3741077"/>
            <a:ext cx="962025" cy="96202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09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b="1" dirty="0">
                <a:solidFill>
                  <a:srgbClr val="136D68"/>
                </a:solidFill>
                <a:latin typeface="Georgia"/>
                <a:cs typeface="Georgia"/>
              </a:rPr>
              <a:t>Ин</a:t>
            </a:r>
            <a:r>
              <a:rPr sz="1000" b="1" spc="5" dirty="0">
                <a:solidFill>
                  <a:srgbClr val="136D68"/>
                </a:solidFill>
                <a:latin typeface="Georgia"/>
                <a:cs typeface="Georgia"/>
              </a:rPr>
              <a:t>ф</a:t>
            </a:r>
            <a:r>
              <a:rPr sz="1000" b="1" spc="-15" dirty="0">
                <a:solidFill>
                  <a:srgbClr val="136D68"/>
                </a:solidFill>
                <a:latin typeface="Georgia"/>
                <a:cs typeface="Georgia"/>
              </a:rPr>
              <a:t>о</a:t>
            </a:r>
            <a:r>
              <a:rPr sz="1000" b="1" spc="20" dirty="0">
                <a:solidFill>
                  <a:srgbClr val="136D68"/>
                </a:solidFill>
                <a:latin typeface="Georgia"/>
                <a:cs typeface="Georgia"/>
              </a:rPr>
              <a:t>рм</a:t>
            </a: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а</a:t>
            </a:r>
            <a:r>
              <a:rPr sz="1000" b="1" spc="15" dirty="0">
                <a:solidFill>
                  <a:srgbClr val="136D68"/>
                </a:solidFill>
                <a:latin typeface="Georgia"/>
                <a:cs typeface="Georgia"/>
              </a:rPr>
              <a:t>ция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40201" y="1259394"/>
            <a:ext cx="1777364" cy="340423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000" spc="-5" dirty="0">
                <a:solidFill>
                  <a:srgbClr val="B6AEA4"/>
                </a:solidFill>
                <a:latin typeface="Roboto Th"/>
                <a:cs typeface="Roboto Th"/>
              </a:rPr>
              <a:t>05</a:t>
            </a:r>
            <a:endParaRPr sz="3000">
              <a:latin typeface="Roboto Th"/>
              <a:cs typeface="Roboto Th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b="1" spc="10" dirty="0">
                <a:solidFill>
                  <a:srgbClr val="136D68"/>
                </a:solidFill>
                <a:latin typeface="Georgia"/>
                <a:cs typeface="Georgia"/>
              </a:rPr>
              <a:t>Безопасность</a:t>
            </a:r>
            <a:endParaRPr sz="1000">
              <a:latin typeface="Georgia"/>
              <a:cs typeface="Georgia"/>
            </a:endParaRPr>
          </a:p>
          <a:p>
            <a:pPr marL="12700" marR="5080">
              <a:lnSpc>
                <a:spcPct val="116700"/>
              </a:lnSpc>
              <a:spcBef>
                <a:spcPts val="944"/>
              </a:spcBef>
            </a:pP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клинике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есть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центр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медицинс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к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г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о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обследования 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пациентов для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точного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определения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состояния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здоровья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перед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операцией</a:t>
            </a:r>
            <a:endParaRPr sz="1000">
              <a:latin typeface="Roboto"/>
              <a:cs typeface="Roboto"/>
            </a:endParaRPr>
          </a:p>
          <a:p>
            <a:pPr marL="12700" marR="200660">
              <a:lnSpc>
                <a:spcPct val="116700"/>
              </a:lnSpc>
            </a:pP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проведения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безопасной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операции.</a:t>
            </a:r>
            <a:endParaRPr sz="1000">
              <a:latin typeface="Roboto"/>
              <a:cs typeface="Roboto"/>
            </a:endParaRPr>
          </a:p>
          <a:p>
            <a:pPr marL="12700" marR="281940">
              <a:lnSpc>
                <a:spcPct val="116700"/>
              </a:lnSpc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пациентов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нашей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клиники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мы предлагаем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предоперационное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обследование,</a:t>
            </a:r>
            <a:endParaRPr sz="1000">
              <a:latin typeface="Roboto"/>
              <a:cs typeface="Roboto"/>
            </a:endParaRPr>
          </a:p>
          <a:p>
            <a:pPr marL="12700" marR="179705">
              <a:lnSpc>
                <a:spcPct val="116700"/>
              </a:lnSpc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лечение,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операцию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послеоперационный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уход.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40657" y="559104"/>
            <a:ext cx="210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5A5750"/>
                </a:solidFill>
              </a:rPr>
              <a:t>ОГЛАВЛЕНИЕ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3954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23" y="0"/>
            <a:ext cx="10120439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03941" y="2724759"/>
            <a:ext cx="3984625" cy="10922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980"/>
              </a:spcBef>
            </a:pPr>
            <a:r>
              <a:rPr sz="1600" b="1" spc="-45" dirty="0">
                <a:solidFill>
                  <a:srgbClr val="E6E2DC"/>
                </a:solidFill>
                <a:latin typeface="Georgia"/>
                <a:cs typeface="Georgia"/>
              </a:rPr>
              <a:t>Для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E6E2DC"/>
                </a:solidFill>
                <a:latin typeface="Georgia"/>
                <a:cs typeface="Georgia"/>
              </a:rPr>
              <a:t>к</a:t>
            </a:r>
            <a:r>
              <a:rPr sz="1600" b="1" spc="-25" dirty="0">
                <a:solidFill>
                  <a:srgbClr val="E6E2DC"/>
                </a:solidFill>
                <a:latin typeface="Georgia"/>
                <a:cs typeface="Georgia"/>
              </a:rPr>
              <a:t>р</a:t>
            </a:r>
            <a:r>
              <a:rPr sz="1600" b="1" spc="-10" dirty="0">
                <a:solidFill>
                  <a:srgbClr val="E6E2DC"/>
                </a:solidFill>
                <a:latin typeface="Georgia"/>
                <a:cs typeface="Georgia"/>
              </a:rPr>
              <a:t>а</a:t>
            </a:r>
            <a:r>
              <a:rPr sz="1600" b="1" spc="-25" dirty="0">
                <a:solidFill>
                  <a:srgbClr val="E6E2DC"/>
                </a:solidFill>
                <a:latin typeface="Georgia"/>
                <a:cs typeface="Georgia"/>
              </a:rPr>
              <a:t>с</a:t>
            </a:r>
            <a:r>
              <a:rPr sz="1600" b="1" spc="-15" dirty="0">
                <a:solidFill>
                  <a:srgbClr val="E6E2DC"/>
                </a:solidFill>
                <a:latin typeface="Georgia"/>
                <a:cs typeface="Georgia"/>
              </a:rPr>
              <a:t>оты,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70" dirty="0">
                <a:solidFill>
                  <a:srgbClr val="E6E2DC"/>
                </a:solidFill>
                <a:latin typeface="Georgia"/>
                <a:cs typeface="Georgia"/>
              </a:rPr>
              <a:t>к</a:t>
            </a:r>
            <a:r>
              <a:rPr sz="1600" b="1" spc="-5" dirty="0">
                <a:solidFill>
                  <a:srgbClr val="E6E2DC"/>
                </a:solidFill>
                <a:latin typeface="Georgia"/>
                <a:cs typeface="Georgia"/>
              </a:rPr>
              <a:t>от</a:t>
            </a:r>
            <a:r>
              <a:rPr sz="1600" b="1" spc="-25" dirty="0">
                <a:solidFill>
                  <a:srgbClr val="E6E2DC"/>
                </a:solidFill>
                <a:latin typeface="Georgia"/>
                <a:cs typeface="Georgia"/>
              </a:rPr>
              <a:t>о</a:t>
            </a:r>
            <a:r>
              <a:rPr sz="1600" b="1" spc="-30" dirty="0">
                <a:solidFill>
                  <a:srgbClr val="E6E2DC"/>
                </a:solidFill>
                <a:latin typeface="Georgia"/>
                <a:cs typeface="Georgia"/>
              </a:rPr>
              <a:t>р</a:t>
            </a:r>
            <a:r>
              <a:rPr sz="1600" b="1" spc="-45" dirty="0">
                <a:solidFill>
                  <a:srgbClr val="E6E2DC"/>
                </a:solidFill>
                <a:latin typeface="Georgia"/>
                <a:cs typeface="Georgia"/>
              </a:rPr>
              <a:t>ую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95" dirty="0">
                <a:solidFill>
                  <a:srgbClr val="E6E2DC"/>
                </a:solidFill>
                <a:latin typeface="Georgia"/>
                <a:cs typeface="Georgia"/>
              </a:rPr>
              <a:t>Вы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40" dirty="0">
                <a:solidFill>
                  <a:srgbClr val="E6E2DC"/>
                </a:solidFill>
                <a:latin typeface="Georgia"/>
                <a:cs typeface="Georgia"/>
              </a:rPr>
              <a:t>х</a:t>
            </a:r>
            <a:r>
              <a:rPr sz="1600" b="1" dirty="0">
                <a:solidFill>
                  <a:srgbClr val="E6E2DC"/>
                </a:solidFill>
                <a:latin typeface="Georgia"/>
                <a:cs typeface="Georgia"/>
              </a:rPr>
              <a:t>от</a:t>
            </a:r>
            <a:r>
              <a:rPr sz="1600" b="1" spc="-15" dirty="0">
                <a:solidFill>
                  <a:srgbClr val="E6E2DC"/>
                </a:solidFill>
                <a:latin typeface="Georgia"/>
                <a:cs typeface="Georgia"/>
              </a:rPr>
              <a:t>и</a:t>
            </a:r>
            <a:r>
              <a:rPr sz="1600" b="1" spc="30" dirty="0">
                <a:solidFill>
                  <a:srgbClr val="E6E2DC"/>
                </a:solidFill>
                <a:latin typeface="Georgia"/>
                <a:cs typeface="Georgia"/>
              </a:rPr>
              <a:t>те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30" dirty="0">
                <a:solidFill>
                  <a:srgbClr val="E6E2DC"/>
                </a:solidFill>
                <a:latin typeface="Georgia"/>
                <a:cs typeface="Georgia"/>
              </a:rPr>
              <a:t>И</a:t>
            </a:r>
            <a:endParaRPr sz="1600">
              <a:latin typeface="Georgia"/>
              <a:cs typeface="Georgia"/>
            </a:endParaRPr>
          </a:p>
          <a:p>
            <a:pPr marL="400050">
              <a:lnSpc>
                <a:spcPct val="100000"/>
              </a:lnSpc>
              <a:spcBef>
                <a:spcPts val="880"/>
              </a:spcBef>
            </a:pPr>
            <a:r>
              <a:rPr sz="1600" b="1" spc="-175" dirty="0">
                <a:solidFill>
                  <a:srgbClr val="E6E2DC"/>
                </a:solidFill>
                <a:latin typeface="Georgia"/>
                <a:cs typeface="Georgia"/>
              </a:rPr>
              <a:t>Н</a:t>
            </a:r>
            <a:r>
              <a:rPr sz="1600" b="1" spc="-55" dirty="0">
                <a:solidFill>
                  <a:srgbClr val="E6E2DC"/>
                </a:solidFill>
                <a:latin typeface="Georgia"/>
                <a:cs typeface="Georgia"/>
              </a:rPr>
              <a:t>а</a:t>
            </a:r>
            <a:r>
              <a:rPr sz="1600" b="1" spc="-70" dirty="0">
                <a:solidFill>
                  <a:srgbClr val="E6E2DC"/>
                </a:solidFill>
                <a:latin typeface="Georgia"/>
                <a:cs typeface="Georgia"/>
              </a:rPr>
              <a:t>ша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55" dirty="0">
                <a:solidFill>
                  <a:srgbClr val="E6E2DC"/>
                </a:solidFill>
                <a:latin typeface="Georgia"/>
                <a:cs typeface="Georgia"/>
              </a:rPr>
              <a:t>з</a:t>
            </a:r>
            <a:r>
              <a:rPr sz="1600" b="1" spc="-80" dirty="0">
                <a:solidFill>
                  <a:srgbClr val="E6E2DC"/>
                </a:solidFill>
                <a:latin typeface="Georgia"/>
                <a:cs typeface="Georgia"/>
              </a:rPr>
              <a:t>а</a:t>
            </a:r>
            <a:r>
              <a:rPr sz="1600" b="1" spc="5" dirty="0">
                <a:solidFill>
                  <a:srgbClr val="E6E2DC"/>
                </a:solidFill>
                <a:latin typeface="Georgia"/>
                <a:cs typeface="Georgia"/>
              </a:rPr>
              <a:t>бо</a:t>
            </a:r>
            <a:r>
              <a:rPr sz="1600" b="1" spc="-20" dirty="0">
                <a:solidFill>
                  <a:srgbClr val="E6E2DC"/>
                </a:solidFill>
                <a:latin typeface="Georgia"/>
                <a:cs typeface="Georgia"/>
              </a:rPr>
              <a:t>т</a:t>
            </a:r>
            <a:r>
              <a:rPr sz="1600" b="1" spc="-45" dirty="0">
                <a:solidFill>
                  <a:srgbClr val="E6E2DC"/>
                </a:solidFill>
                <a:latin typeface="Georgia"/>
                <a:cs typeface="Georgia"/>
              </a:rPr>
              <a:t>а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-204" dirty="0">
                <a:solidFill>
                  <a:srgbClr val="E6E2DC"/>
                </a:solidFill>
                <a:latin typeface="Georgia"/>
                <a:cs typeface="Georgia"/>
              </a:rPr>
              <a:t>–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15" dirty="0">
                <a:solidFill>
                  <a:srgbClr val="E6E2DC"/>
                </a:solidFill>
                <a:latin typeface="Georgia"/>
                <a:cs typeface="Georgia"/>
              </a:rPr>
              <a:t>т</a:t>
            </a:r>
            <a:r>
              <a:rPr sz="1600" b="1" spc="-20" dirty="0">
                <a:solidFill>
                  <a:srgbClr val="E6E2DC"/>
                </a:solidFill>
                <a:latin typeface="Georgia"/>
                <a:cs typeface="Georgia"/>
              </a:rPr>
              <a:t>о</a:t>
            </a:r>
            <a:r>
              <a:rPr sz="1600" b="1" spc="-40" dirty="0">
                <a:solidFill>
                  <a:srgbClr val="E6E2DC"/>
                </a:solidFill>
                <a:latin typeface="Georgia"/>
                <a:cs typeface="Georgia"/>
              </a:rPr>
              <a:t>ль</a:t>
            </a:r>
            <a:r>
              <a:rPr sz="1600" b="1" spc="-75" dirty="0">
                <a:solidFill>
                  <a:srgbClr val="E6E2DC"/>
                </a:solidFill>
                <a:latin typeface="Georgia"/>
                <a:cs typeface="Georgia"/>
              </a:rPr>
              <a:t>к</a:t>
            </a:r>
            <a:r>
              <a:rPr sz="1600" b="1" spc="-50" dirty="0">
                <a:solidFill>
                  <a:srgbClr val="E6E2DC"/>
                </a:solidFill>
                <a:latin typeface="Georgia"/>
                <a:cs typeface="Georgia"/>
              </a:rPr>
              <a:t>о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 </a:t>
            </a:r>
            <a:r>
              <a:rPr sz="1600" b="1" spc="55" dirty="0">
                <a:solidFill>
                  <a:srgbClr val="E6E2DC"/>
                </a:solidFill>
                <a:latin typeface="Georgia"/>
                <a:cs typeface="Georgia"/>
              </a:rPr>
              <a:t>д</a:t>
            </a:r>
            <a:r>
              <a:rPr sz="1600" b="1" spc="-35" dirty="0">
                <a:solidFill>
                  <a:srgbClr val="E6E2DC"/>
                </a:solidFill>
                <a:latin typeface="Georgia"/>
                <a:cs typeface="Georgia"/>
              </a:rPr>
              <a:t>ля </a:t>
            </a:r>
            <a:r>
              <a:rPr sz="1600" b="1" spc="-45" dirty="0">
                <a:solidFill>
                  <a:srgbClr val="E6E2DC"/>
                </a:solidFill>
                <a:latin typeface="Georgia"/>
                <a:cs typeface="Georgia"/>
              </a:rPr>
              <a:t>Ва</a:t>
            </a:r>
            <a:r>
              <a:rPr sz="1600" b="1" spc="-60" dirty="0">
                <a:solidFill>
                  <a:srgbClr val="E6E2DC"/>
                </a:solidFill>
                <a:latin typeface="Georgia"/>
                <a:cs typeface="Georgia"/>
              </a:rPr>
              <a:t>с</a:t>
            </a:r>
            <a:r>
              <a:rPr sz="1600" b="1" spc="-10" dirty="0">
                <a:solidFill>
                  <a:srgbClr val="E6E2DC"/>
                </a:solidFill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8453" y="5416765"/>
            <a:ext cx="2495207" cy="1494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4659" y="1635239"/>
            <a:ext cx="2187575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1999</a:t>
            </a:r>
            <a:endParaRPr sz="2000">
              <a:latin typeface="Roboto Th"/>
              <a:cs typeface="Roboto Th"/>
            </a:endParaRPr>
          </a:p>
          <a:p>
            <a:pPr marL="38100">
              <a:lnSpc>
                <a:spcPct val="100000"/>
              </a:lnSpc>
              <a:spcBef>
                <a:spcPts val="105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12</a:t>
            </a:r>
            <a:r>
              <a:rPr sz="1000" spc="480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хи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(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й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0" baseline="3086" dirty="0">
                <a:solidFill>
                  <a:srgbClr val="5A5750"/>
                </a:solidFill>
                <a:latin typeface="SimSun"/>
                <a:cs typeface="SimSun"/>
              </a:rPr>
              <a:t>ич</a:t>
            </a:r>
            <a:r>
              <a:rPr sz="1350" spc="-930" baseline="-70987" dirty="0">
                <a:solidFill>
                  <a:srgbClr val="5A5750"/>
                </a:solidFill>
                <a:latin typeface="SimSun"/>
                <a:cs typeface="SimSun"/>
              </a:rPr>
              <a:t>)</a:t>
            </a:r>
            <a:r>
              <a:rPr sz="1350" spc="-547" baseline="-70987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607" baseline="3086" dirty="0">
                <a:solidFill>
                  <a:srgbClr val="5A5750"/>
                </a:solidFill>
                <a:latin typeface="SimSun"/>
                <a:cs typeface="SimSun"/>
              </a:rPr>
              <a:t>еской</a:t>
            </a:r>
            <a:endParaRPr sz="1350" baseline="3086">
              <a:latin typeface="SimSun"/>
              <a:cs typeface="SimSun"/>
            </a:endParaRPr>
          </a:p>
          <a:p>
            <a:pPr marL="41910">
              <a:lnSpc>
                <a:spcPct val="100000"/>
              </a:lnSpc>
              <a:spcBef>
                <a:spcPts val="330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2002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659" y="3082887"/>
            <a:ext cx="176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02</a:t>
            </a:r>
            <a:r>
              <a:rPr sz="1000" spc="13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Во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тк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гл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рай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22" baseline="-70987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22" baseline="3086" dirty="0">
                <a:solidFill>
                  <a:srgbClr val="5A5750"/>
                </a:solidFill>
                <a:latin typeface="SimSun"/>
                <a:cs typeface="SimSun"/>
              </a:rPr>
              <a:t>я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179" y="3468001"/>
            <a:ext cx="1903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30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375" dirty="0">
                <a:solidFill>
                  <a:srgbClr val="5A5750"/>
                </a:solidFill>
                <a:latin typeface="SimSun"/>
                <a:cs typeface="SimSun"/>
              </a:rPr>
              <a:t>лини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Вон</a:t>
            </a:r>
            <a:r>
              <a:rPr sz="900" spc="-35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320" dirty="0">
                <a:solidFill>
                  <a:srgbClr val="5A5750"/>
                </a:solidFill>
                <a:latin typeface="SimSun"/>
                <a:cs typeface="SimSun"/>
              </a:rPr>
              <a:t>жин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Ап</a:t>
            </a:r>
            <a:r>
              <a:rPr sz="900" spc="-400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46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390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275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он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6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48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ала</a:t>
            </a:r>
            <a:endParaRPr sz="9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4374" y="3820972"/>
            <a:ext cx="205486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1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1  </a:t>
            </a:r>
            <a:r>
              <a:rPr sz="1000" spc="-6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562" baseline="3086" dirty="0">
                <a:solidFill>
                  <a:srgbClr val="5A5750"/>
                </a:solidFill>
                <a:latin typeface="SimSun"/>
                <a:cs typeface="SimSun"/>
              </a:rPr>
              <a:t>Начало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производ</a:t>
            </a:r>
            <a:r>
              <a:rPr sz="1350" spc="-600" baseline="3086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637" baseline="3086" dirty="0">
                <a:solidFill>
                  <a:srgbClr val="5A5750"/>
                </a:solidFill>
                <a:latin typeface="SimSun"/>
                <a:cs typeface="SimSun"/>
              </a:rPr>
              <a:t>тва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66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569" baseline="3086" dirty="0">
                <a:solidFill>
                  <a:srgbClr val="5A5750"/>
                </a:solidFill>
                <a:latin typeface="SimSun"/>
                <a:cs typeface="SimSun"/>
              </a:rPr>
              <a:t>осм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592" baseline="3086" dirty="0">
                <a:solidFill>
                  <a:srgbClr val="5A5750"/>
                </a:solidFill>
                <a:latin typeface="SimSun"/>
                <a:cs typeface="SimSun"/>
              </a:rPr>
              <a:t>тики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8974" y="4180649"/>
            <a:ext cx="21367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7" baseline="63888" dirty="0">
                <a:solidFill>
                  <a:srgbClr val="5A5750"/>
                </a:solidFill>
                <a:latin typeface="Roboto Lt"/>
                <a:cs typeface="Roboto Lt"/>
              </a:rPr>
              <a:t>05</a:t>
            </a:r>
            <a:r>
              <a:rPr sz="1500" spc="660" baseline="63888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от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ие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ед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нс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но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ту</a:t>
            </a:r>
            <a:r>
              <a:rPr sz="1350" spc="-914" baseline="74074" dirty="0">
                <a:solidFill>
                  <a:srgbClr val="5A5750"/>
                </a:solidFill>
                <a:latin typeface="SimSun"/>
                <a:cs typeface="SimSun"/>
              </a:rPr>
              <a:t>го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ризму</a:t>
            </a:r>
            <a:endParaRPr sz="9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4374" y="4400277"/>
            <a:ext cx="2009775" cy="33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204" marR="5080" indent="-231140">
              <a:lnSpc>
                <a:spcPct val="105400"/>
              </a:lnSpc>
              <a:spcBef>
                <a:spcPts val="105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3  </a:t>
            </a:r>
            <a:r>
              <a:rPr sz="1000" spc="-6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397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682" baseline="3086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ач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ни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92" baseline="3086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540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66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712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555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569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637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487" baseline="3086" dirty="0">
                <a:solidFill>
                  <a:srgbClr val="5A5750"/>
                </a:solidFill>
                <a:latin typeface="SimSun"/>
                <a:cs typeface="SimSun"/>
              </a:rPr>
              <a:t>линики  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пр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42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285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40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43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48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74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endParaRPr sz="9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0114" y="4722558"/>
            <a:ext cx="179958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су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б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ь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го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ав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-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нению</a:t>
            </a:r>
            <a:endParaRPr sz="9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5514" y="5027358"/>
            <a:ext cx="176466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25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390" dirty="0">
                <a:solidFill>
                  <a:srgbClr val="5A5750"/>
                </a:solidFill>
                <a:latin typeface="SimSun"/>
                <a:cs typeface="SimSun"/>
              </a:rPr>
              <a:t>аво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2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44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анения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375" dirty="0">
                <a:solidFill>
                  <a:srgbClr val="5A5750"/>
                </a:solidFill>
                <a:latin typeface="SimSun"/>
                <a:cs typeface="SimSun"/>
              </a:rPr>
              <a:t>айона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00" dirty="0">
                <a:solidFill>
                  <a:srgbClr val="5A5750"/>
                </a:solidFill>
                <a:latin typeface="SimSun"/>
                <a:cs typeface="SimSun"/>
              </a:rPr>
              <a:t>Соч</a:t>
            </a:r>
            <a:r>
              <a:rPr sz="900" spc="-41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endParaRPr sz="9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974" y="5243474"/>
            <a:ext cx="1940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02</a:t>
            </a:r>
            <a:r>
              <a:rPr sz="1000" spc="13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це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ти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,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ь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00" baseline="-70987" dirty="0">
                <a:solidFill>
                  <a:srgbClr val="5A5750"/>
                </a:solidFill>
                <a:latin typeface="SimSun"/>
                <a:cs typeface="SimSun"/>
              </a:rPr>
              <a:t>й</a:t>
            </a:r>
            <a:r>
              <a:rPr sz="1350" spc="-900" baseline="3086" dirty="0">
                <a:solidFill>
                  <a:srgbClr val="5A5750"/>
                </a:solidFill>
                <a:latin typeface="SimSun"/>
                <a:cs typeface="SimSun"/>
              </a:rPr>
              <a:t>онного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3357" y="1635239"/>
            <a:ext cx="581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2013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6824" y="2073300"/>
            <a:ext cx="170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10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6824" y="2754896"/>
            <a:ext cx="170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04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3956" y="2234019"/>
            <a:ext cx="1615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вз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(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M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O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ду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U</a:t>
            </a:r>
            <a:r>
              <a:rPr sz="1350" spc="-869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580" dirty="0">
                <a:solidFill>
                  <a:srgbClr val="5A5750"/>
                </a:solidFill>
                <a:latin typeface="SimSun"/>
                <a:cs typeface="SimSun"/>
              </a:rPr>
              <a:t>)</a:t>
            </a:r>
            <a:r>
              <a:rPr sz="900" spc="-285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78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525" dirty="0">
                <a:solidFill>
                  <a:srgbClr val="5A5750"/>
                </a:solidFill>
                <a:latin typeface="SimSun"/>
                <a:cs typeface="SimSun"/>
              </a:rPr>
              <a:t>по</a:t>
            </a:r>
            <a:endParaRPr sz="90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3956" y="2538819"/>
            <a:ext cx="200533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ту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ч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ни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Го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ю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ст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й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нс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те.</a:t>
            </a:r>
            <a:endParaRPr sz="900">
              <a:latin typeface="SimSun"/>
              <a:cs typeface="SimSun"/>
            </a:endParaRPr>
          </a:p>
          <a:p>
            <a:pPr marL="38100">
              <a:lnSpc>
                <a:spcPct val="100000"/>
              </a:lnSpc>
              <a:spcBef>
                <a:spcPts val="1885"/>
              </a:spcBef>
            </a:pP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пр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ф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ь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60" baseline="74074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900" spc="-64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б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сл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V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IP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до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585" dirty="0">
                <a:solidFill>
                  <a:srgbClr val="5A5750"/>
                </a:solidFill>
                <a:latin typeface="SimSun"/>
                <a:cs typeface="SimSun"/>
              </a:rPr>
              <a:t>я</a:t>
            </a:r>
            <a:r>
              <a:rPr sz="1350" spc="-87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endParaRPr sz="1350" baseline="74074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9356" y="3068015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по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леопе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ационно</a:t>
            </a:r>
            <a:r>
              <a:rPr sz="900" spc="-434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50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390" dirty="0">
                <a:solidFill>
                  <a:srgbClr val="5A5750"/>
                </a:solidFill>
                <a:latin typeface="SimSun"/>
                <a:cs typeface="SimSun"/>
              </a:rPr>
              <a:t>ода</a:t>
            </a:r>
            <a:endParaRPr sz="9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63956" y="3444824"/>
            <a:ext cx="2014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Ра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б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ь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07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05" dirty="0">
                <a:solidFill>
                  <a:srgbClr val="5A5750"/>
                </a:solidFill>
                <a:latin typeface="SimSun"/>
                <a:cs typeface="SimSun"/>
              </a:rPr>
              <a:t>циентами</a:t>
            </a:r>
            <a:endParaRPr sz="9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3956" y="3749624"/>
            <a:ext cx="18846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хи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ч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,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ю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щ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-л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885" baseline="74074" dirty="0">
                <a:solidFill>
                  <a:srgbClr val="5A5750"/>
                </a:solidFill>
                <a:latin typeface="SimSun"/>
                <a:cs typeface="SimSun"/>
              </a:rPr>
              <a:t>й</a:t>
            </a:r>
            <a:r>
              <a:rPr sz="900" spc="-590" dirty="0">
                <a:solidFill>
                  <a:srgbClr val="5A5750"/>
                </a:solidFill>
                <a:latin typeface="SimSun"/>
                <a:cs typeface="SimSun"/>
              </a:rPr>
              <a:t>аленных</a:t>
            </a:r>
            <a:endParaRPr sz="9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21990" y="1635239"/>
            <a:ext cx="2160270" cy="1710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2020</a:t>
            </a:r>
            <a:endParaRPr sz="2000">
              <a:latin typeface="Roboto Th"/>
              <a:cs typeface="Roboto Th"/>
            </a:endParaRPr>
          </a:p>
          <a:p>
            <a:pPr marL="283210" marR="30480" indent="-243840">
              <a:lnSpc>
                <a:spcPct val="105500"/>
              </a:lnSpc>
              <a:spcBef>
                <a:spcPts val="98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1  </a:t>
            </a:r>
            <a:r>
              <a:rPr sz="1000" spc="3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397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682" baseline="3086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ач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ни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92" baseline="3086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540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66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69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104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40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487" baseline="3086" dirty="0">
                <a:solidFill>
                  <a:srgbClr val="5A5750"/>
                </a:solidFill>
                <a:latin typeface="SimSun"/>
                <a:cs typeface="SimSun"/>
              </a:rPr>
              <a:t>ом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02" baseline="3086" dirty="0">
                <a:solidFill>
                  <a:srgbClr val="5A5750"/>
                </a:solidFill>
                <a:latin typeface="SimSun"/>
                <a:cs typeface="SimSun"/>
              </a:rPr>
              <a:t>клиники  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40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4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35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50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195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459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35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40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3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81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endParaRPr sz="900">
              <a:latin typeface="SimSun"/>
              <a:cs typeface="SimSun"/>
            </a:endParaRPr>
          </a:p>
          <a:p>
            <a:pPr marL="39370">
              <a:lnSpc>
                <a:spcPct val="100000"/>
              </a:lnSpc>
              <a:spcBef>
                <a:spcPts val="625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7  </a:t>
            </a:r>
            <a:r>
              <a:rPr sz="1000" spc="3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1357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487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1245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69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327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667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1222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675" baseline="-70987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1267" baseline="3086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487" baseline="-70987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1350" spc="-1267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787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1102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787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цент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ра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66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569" baseline="3086" dirty="0">
                <a:solidFill>
                  <a:srgbClr val="5A5750"/>
                </a:solidFill>
                <a:latin typeface="SimSun"/>
                <a:cs typeface="SimSun"/>
              </a:rPr>
              <a:t>осм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712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ологии</a:t>
            </a:r>
            <a:endParaRPr sz="1350" baseline="3086">
              <a:latin typeface="SimSun"/>
              <a:cs typeface="SimSun"/>
            </a:endParaRPr>
          </a:p>
          <a:p>
            <a:pPr marL="41910">
              <a:lnSpc>
                <a:spcPct val="100000"/>
              </a:lnSpc>
              <a:spcBef>
                <a:spcPts val="325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2021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48698" y="3452926"/>
            <a:ext cx="1649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3  </a:t>
            </a:r>
            <a:r>
              <a:rPr sz="1000" spc="3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547" baseline="3086" dirty="0">
                <a:solidFill>
                  <a:srgbClr val="5A5750"/>
                </a:solidFill>
                <a:latin typeface="SimSun"/>
                <a:cs typeface="SimSun"/>
              </a:rPr>
              <a:t>Обновление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ло</a:t>
            </a:r>
            <a:r>
              <a:rPr sz="1350" spc="-705" baseline="3086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577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592" baseline="3086" dirty="0">
                <a:solidFill>
                  <a:srgbClr val="5A5750"/>
                </a:solidFill>
                <a:latin typeface="SimSun"/>
                <a:cs typeface="SimSun"/>
              </a:rPr>
              <a:t>типа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367" baseline="3086" dirty="0">
                <a:solidFill>
                  <a:srgbClr val="5A5750"/>
                </a:solidFill>
                <a:latin typeface="SimSun"/>
                <a:cs typeface="SimSun"/>
              </a:rPr>
              <a:t>W</a:t>
            </a:r>
            <a:r>
              <a:rPr sz="1350" spc="22" baseline="3086" dirty="0">
                <a:solidFill>
                  <a:srgbClr val="5A5750"/>
                </a:solidFill>
                <a:latin typeface="SimSun"/>
                <a:cs typeface="SimSun"/>
              </a:rPr>
              <a:t>J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0800" y="3902024"/>
            <a:ext cx="72136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sz="900" spc="-55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400" dirty="0">
                <a:solidFill>
                  <a:srgbClr val="5A5750"/>
                </a:solidFill>
                <a:latin typeface="SimSun"/>
                <a:cs typeface="SimSun"/>
              </a:rPr>
              <a:t>орода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225" dirty="0">
                <a:solidFill>
                  <a:srgbClr val="5A5750"/>
                </a:solidFill>
                <a:latin typeface="SimSun"/>
                <a:cs typeface="SimSun"/>
              </a:rPr>
              <a:t>.</a:t>
            </a:r>
            <a:endParaRPr sz="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2014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46824" y="4735995"/>
            <a:ext cx="170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09</a:t>
            </a:r>
            <a:endParaRPr sz="1000">
              <a:latin typeface="Roboto Lt"/>
              <a:cs typeface="Roboto 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63956" y="4896675"/>
            <a:ext cx="1836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90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644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73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794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740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82" baseline="74074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790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78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795" dirty="0">
                <a:solidFill>
                  <a:srgbClr val="5A5750"/>
                </a:solidFill>
                <a:latin typeface="SimSun"/>
                <a:cs typeface="SimSun"/>
              </a:rPr>
              <a:t>й</a:t>
            </a:r>
            <a:r>
              <a:rPr sz="1350" spc="-697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79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855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8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67" baseline="74074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900" spc="-720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10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780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1350" spc="-622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860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765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750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30" baseline="74074" dirty="0">
                <a:solidFill>
                  <a:srgbClr val="5A5750"/>
                </a:solidFill>
                <a:latin typeface="SimSun"/>
                <a:cs typeface="SimSun"/>
              </a:rPr>
              <a:t>я</a:t>
            </a:r>
            <a:r>
              <a:rPr sz="900" spc="-495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1162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49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1147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50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1305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84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652" baseline="7407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900" spc="-75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585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1312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87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637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1320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894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525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1282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90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1019" baseline="74074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900" spc="-610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139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540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1072" baseline="74074" dirty="0">
                <a:solidFill>
                  <a:srgbClr val="5A5750"/>
                </a:solidFill>
                <a:latin typeface="SimSun"/>
                <a:cs typeface="SimSun"/>
              </a:rPr>
              <a:t>я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5" dirty="0">
                <a:solidFill>
                  <a:srgbClr val="5A5750"/>
                </a:solidFill>
                <a:latin typeface="SimSun"/>
                <a:cs typeface="SimSun"/>
              </a:rPr>
              <a:t>c</a:t>
            </a:r>
            <a:endParaRPr sz="900">
              <a:latin typeface="SimSun"/>
              <a:cs typeface="SimSu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9356" y="5049075"/>
            <a:ext cx="1167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20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ендай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40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ниверма</a:t>
            </a:r>
            <a:r>
              <a:rPr sz="900" spc="-434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325" dirty="0">
                <a:solidFill>
                  <a:srgbClr val="5A5750"/>
                </a:solidFill>
                <a:latin typeface="SimSun"/>
                <a:cs typeface="SimSun"/>
              </a:rPr>
              <a:t>ом</a:t>
            </a:r>
            <a:endParaRPr sz="90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89356" y="5273484"/>
            <a:ext cx="1871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900" spc="-40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455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900" spc="-36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dirty="0">
                <a:solidFill>
                  <a:srgbClr val="5A5750"/>
                </a:solidFill>
                <a:latin typeface="SimSun"/>
                <a:cs typeface="SimSun"/>
              </a:rPr>
              <a:t>	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44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45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50" dirty="0">
                <a:solidFill>
                  <a:srgbClr val="5A5750"/>
                </a:solidFill>
                <a:latin typeface="SimSun"/>
                <a:cs typeface="SimSun"/>
              </a:rPr>
              <a:t>веб-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ай</a:t>
            </a:r>
            <a:r>
              <a:rPr sz="900" spc="-430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на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30" dirty="0">
                <a:solidFill>
                  <a:srgbClr val="5A5750"/>
                </a:solidFill>
                <a:latin typeface="SimSun"/>
                <a:cs typeface="SimSun"/>
              </a:rPr>
              <a:t>9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395" dirty="0">
                <a:solidFill>
                  <a:srgbClr val="5A5750"/>
                </a:solidFill>
                <a:latin typeface="SimSun"/>
                <a:cs typeface="SimSun"/>
              </a:rPr>
              <a:t>азных</a:t>
            </a:r>
            <a:endParaRPr sz="900">
              <a:latin typeface="SimSun"/>
              <a:cs typeface="SimSu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6824" y="5417591"/>
            <a:ext cx="6438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03</a:t>
            </a:r>
            <a:r>
              <a:rPr sz="1000" spc="45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615" baseline="3086" dirty="0">
                <a:solidFill>
                  <a:srgbClr val="5A5750"/>
                </a:solidFill>
                <a:latin typeface="SimSun"/>
                <a:cs typeface="SimSun"/>
              </a:rPr>
              <a:t>языках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4202" y="3620401"/>
            <a:ext cx="821055" cy="74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0"/>
              </a:spcBef>
            </a:pPr>
            <a:r>
              <a:rPr sz="900" spc="-340" dirty="0">
                <a:solidFill>
                  <a:srgbClr val="5A5750"/>
                </a:solidFill>
                <a:latin typeface="SimSun"/>
                <a:cs typeface="SimSun"/>
              </a:rPr>
              <a:t>филиалом</a:t>
            </a:r>
            <a:endParaRPr sz="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2007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4659" y="4617275"/>
            <a:ext cx="2197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7" baseline="63888" dirty="0">
                <a:solidFill>
                  <a:srgbClr val="5A5750"/>
                </a:solidFill>
                <a:latin typeface="Roboto Lt"/>
                <a:cs typeface="Roboto Lt"/>
              </a:rPr>
              <a:t>07</a:t>
            </a:r>
            <a:r>
              <a:rPr sz="1500" spc="750" baseline="63888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Се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ь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го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ст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м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937" baseline="74074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900" spc="-625" dirty="0">
                <a:solidFill>
                  <a:srgbClr val="5A5750"/>
                </a:solidFill>
                <a:latin typeface="SimSun"/>
                <a:cs typeface="SimSun"/>
              </a:rPr>
              <a:t>ризма</a:t>
            </a:r>
            <a:endParaRPr sz="90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0059" y="4846091"/>
            <a:ext cx="20535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4  </a:t>
            </a:r>
            <a:r>
              <a:rPr sz="1000" spc="-7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555" baseline="3086" dirty="0">
                <a:solidFill>
                  <a:srgbClr val="5A5750"/>
                </a:solidFill>
                <a:latin typeface="SimSun"/>
                <a:cs typeface="SimSun"/>
              </a:rPr>
              <a:t>Открытие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85" baseline="3086" dirty="0">
                <a:solidFill>
                  <a:srgbClr val="5A5750"/>
                </a:solidFill>
                <a:latin typeface="SimSun"/>
                <a:cs typeface="SimSun"/>
              </a:rPr>
              <a:t>специализированно</a:t>
            </a:r>
            <a:r>
              <a:rPr sz="1350" spc="-660" baseline="3086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555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1959" y="5006771"/>
            <a:ext cx="1577340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900" spc="-390" dirty="0">
                <a:solidFill>
                  <a:srgbClr val="5A5750"/>
                </a:solidFill>
                <a:latin typeface="SimSun"/>
                <a:cs typeface="SimSun"/>
              </a:rPr>
              <a:t>цент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ра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80" dirty="0">
                <a:solidFill>
                  <a:srgbClr val="5A5750"/>
                </a:solidFill>
                <a:latin typeface="SimSun"/>
                <a:cs typeface="SimSun"/>
              </a:rPr>
              <a:t>ма</a:t>
            </a:r>
            <a:r>
              <a:rPr sz="900" spc="-400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46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33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345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40" dirty="0">
                <a:solidFill>
                  <a:srgbClr val="5A5750"/>
                </a:solidFill>
                <a:latin typeface="SimSun"/>
                <a:cs typeface="SimSun"/>
              </a:rPr>
              <a:t>гр</a:t>
            </a:r>
            <a:r>
              <a:rPr sz="900" spc="-44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ди</a:t>
            </a:r>
            <a:endParaRPr sz="900">
              <a:latin typeface="SimSun"/>
              <a:cs typeface="SimSun"/>
            </a:endParaRPr>
          </a:p>
          <a:p>
            <a:pPr marL="53340">
              <a:lnSpc>
                <a:spcPct val="100000"/>
              </a:lnSpc>
              <a:spcBef>
                <a:spcPts val="2155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2008</a:t>
            </a:r>
            <a:endParaRPr sz="2000">
              <a:latin typeface="Roboto Th"/>
              <a:cs typeface="Roboto Th"/>
            </a:endParaRPr>
          </a:p>
          <a:p>
            <a:pPr marL="38100">
              <a:lnSpc>
                <a:spcPct val="100000"/>
              </a:lnSpc>
              <a:spcBef>
                <a:spcPts val="1045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7  </a:t>
            </a:r>
            <a:r>
              <a:rPr sz="1000" spc="-6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1357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540" baseline="-70987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1192" baseline="-70987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712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342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637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1289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615" baseline="-70987" dirty="0">
                <a:solidFill>
                  <a:srgbClr val="5A5750"/>
                </a:solidFill>
                <a:latin typeface="SimSun"/>
                <a:cs typeface="SimSun"/>
              </a:rPr>
              <a:t>д</a:t>
            </a:r>
            <a:r>
              <a:rPr sz="1350" spc="-1342" baseline="3086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607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1155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727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320" baseline="-70987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1350" spc="-450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630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1132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750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1252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37" baseline="3086" dirty="0">
                <a:solidFill>
                  <a:srgbClr val="5A5750"/>
                </a:solidFill>
                <a:latin typeface="SimSun"/>
                <a:cs typeface="SimSun"/>
              </a:rPr>
              <a:t>a</a:t>
            </a:r>
            <a:r>
              <a:rPr sz="1350" spc="-1342" baseline="-70987" dirty="0">
                <a:solidFill>
                  <a:srgbClr val="5A5750"/>
                </a:solidFill>
                <a:latin typeface="SimSun"/>
                <a:cs typeface="SimSun"/>
              </a:rPr>
              <a:t>ю</a:t>
            </a:r>
            <a:r>
              <a:rPr sz="1350" spc="-525" baseline="3086" dirty="0">
                <a:solidFill>
                  <a:srgbClr val="5A5750"/>
                </a:solidFill>
                <a:latin typeface="SimSun"/>
                <a:cs typeface="SimSun"/>
              </a:rPr>
              <a:t>мпании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547" baseline="3086" dirty="0">
                <a:solidFill>
                  <a:srgbClr val="5A5750"/>
                </a:solidFill>
                <a:latin typeface="SimSun"/>
                <a:cs typeface="SimSun"/>
              </a:rPr>
              <a:t>по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57384" y="1617891"/>
            <a:ext cx="581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2010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28974" y="2057755"/>
            <a:ext cx="194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 Lt"/>
                <a:cs typeface="Roboto Lt"/>
              </a:rPr>
              <a:t>0</a:t>
            </a:r>
            <a:r>
              <a:rPr sz="1000" dirty="0">
                <a:solidFill>
                  <a:srgbClr val="5A5750"/>
                </a:solidFill>
                <a:latin typeface="Roboto Lt"/>
                <a:cs typeface="Roboto Lt"/>
              </a:rPr>
              <a:t>1  </a:t>
            </a:r>
            <a:r>
              <a:rPr sz="1000" spc="-65" dirty="0">
                <a:solidFill>
                  <a:srgbClr val="5A5750"/>
                </a:solidFill>
                <a:latin typeface="Roboto Lt"/>
                <a:cs typeface="Roboto Lt"/>
              </a:rPr>
              <a:t> </a:t>
            </a:r>
            <a:r>
              <a:rPr sz="1350" spc="-1357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525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1207" baseline="-70987" dirty="0">
                <a:solidFill>
                  <a:srgbClr val="5A5750"/>
                </a:solidFill>
                <a:latin typeface="SimSun"/>
                <a:cs typeface="SimSun"/>
              </a:rPr>
              <a:t>з</a:t>
            </a:r>
            <a:r>
              <a:rPr sz="1350" spc="-839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207" baseline="-70987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839" baseline="3086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1162" baseline="-70987" dirty="0">
                <a:solidFill>
                  <a:srgbClr val="5A5750"/>
                </a:solidFill>
                <a:latin typeface="SimSun"/>
                <a:cs typeface="SimSun"/>
              </a:rPr>
              <a:t>ч</a:t>
            </a:r>
            <a:r>
              <a:rPr sz="1350" spc="-817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1087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07" baseline="3086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847" baseline="-70987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1042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012" baseline="-70987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877" baseline="3086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1012" baseline="-70987" dirty="0">
                <a:solidFill>
                  <a:srgbClr val="5A5750"/>
                </a:solidFill>
                <a:latin typeface="SimSun"/>
                <a:cs typeface="SimSun"/>
              </a:rPr>
              <a:t>ю</a:t>
            </a:r>
            <a:r>
              <a:rPr sz="1350" spc="-63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382" baseline="3086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1350" spc="-1350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697" baseline="-70987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1192" baseline="-70987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855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1117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847" baseline="3086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1350" spc="-1207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712" baseline="3086" dirty="0">
                <a:solidFill>
                  <a:srgbClr val="5A5750"/>
                </a:solidFill>
                <a:latin typeface="SimSun"/>
                <a:cs typeface="SimSun"/>
              </a:rPr>
              <a:t>ч</a:t>
            </a:r>
            <a:r>
              <a:rPr sz="1350" spc="-1267" baseline="-70987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682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555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1200" baseline="-70987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r>
              <a:rPr sz="1350" spc="-832" baseline="3086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1297" baseline="3086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390" baseline="-70987" dirty="0">
                <a:solidFill>
                  <a:srgbClr val="5A5750"/>
                </a:solidFill>
                <a:latin typeface="SimSun"/>
                <a:cs typeface="SimSun"/>
              </a:rPr>
              <a:t>ы</a:t>
            </a:r>
            <a:r>
              <a:rPr sz="1350" spc="-1282" baseline="-70987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1350" spc="-555" baseline="3086" dirty="0">
                <a:solidFill>
                  <a:srgbClr val="5A5750"/>
                </a:solidFill>
                <a:latin typeface="SimSun"/>
                <a:cs typeface="SimSun"/>
              </a:rPr>
              <a:t>ц</a:t>
            </a:r>
            <a:r>
              <a:rPr sz="1350" spc="-1320" baseline="3086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667" baseline="-70987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1327" baseline="3086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1350" spc="-592" baseline="-70987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1327" baseline="-70987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690" baseline="3086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350" baseline="3086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1350" spc="-712" baseline="-70987" dirty="0">
                <a:solidFill>
                  <a:srgbClr val="5A5750"/>
                </a:solidFill>
                <a:latin typeface="SimSun"/>
                <a:cs typeface="SimSun"/>
              </a:rPr>
              <a:t>т</a:t>
            </a:r>
            <a:r>
              <a:rPr sz="1350" spc="-1222" baseline="-70987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1350" spc="-690" baseline="3086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82" baseline="-70987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547" baseline="3086" dirty="0">
                <a:solidFill>
                  <a:srgbClr val="5A5750"/>
                </a:solidFill>
                <a:latin typeface="SimSun"/>
                <a:cs typeface="SimSun"/>
              </a:rPr>
              <a:t>по</a:t>
            </a:r>
            <a:endParaRPr sz="1350" baseline="3086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85514" y="2442870"/>
            <a:ext cx="1963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Открытие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90" dirty="0">
                <a:solidFill>
                  <a:srgbClr val="5A5750"/>
                </a:solidFill>
                <a:latin typeface="SimSun"/>
                <a:cs typeface="SimSun"/>
              </a:rPr>
              <a:t>цент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ра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65" dirty="0">
                <a:solidFill>
                  <a:srgbClr val="5A5750"/>
                </a:solidFill>
                <a:latin typeface="SimSun"/>
                <a:cs typeface="SimSun"/>
              </a:rPr>
              <a:t>по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75" dirty="0">
                <a:solidFill>
                  <a:srgbClr val="5A5750"/>
                </a:solidFill>
                <a:latin typeface="SimSun"/>
                <a:cs typeface="SimSun"/>
              </a:rPr>
              <a:t>у</a:t>
            </a:r>
            <a:r>
              <a:rPr sz="900" spc="-505" dirty="0">
                <a:solidFill>
                  <a:srgbClr val="5A5750"/>
                </a:solidFill>
                <a:latin typeface="SimSun"/>
                <a:cs typeface="SimSun"/>
              </a:rPr>
              <a:t>х</a:t>
            </a:r>
            <a:r>
              <a:rPr sz="900" spc="-409" dirty="0">
                <a:solidFill>
                  <a:srgbClr val="5A5750"/>
                </a:solidFill>
                <a:latin typeface="SimSun"/>
                <a:cs typeface="SimSun"/>
              </a:rPr>
              <a:t>оду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34" dirty="0">
                <a:solidFill>
                  <a:srgbClr val="5A5750"/>
                </a:solidFill>
                <a:latin typeface="SimSun"/>
                <a:cs typeface="SimSun"/>
              </a:rPr>
              <a:t>за</a:t>
            </a:r>
            <a:r>
              <a:rPr sz="900" spc="-254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40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315" dirty="0">
                <a:solidFill>
                  <a:srgbClr val="5A5750"/>
                </a:solidFill>
                <a:latin typeface="SimSun"/>
                <a:cs typeface="SimSun"/>
              </a:rPr>
              <a:t>о</a:t>
            </a:r>
            <a:r>
              <a:rPr sz="900" spc="-330" dirty="0">
                <a:solidFill>
                  <a:srgbClr val="5A5750"/>
                </a:solidFill>
                <a:latin typeface="SimSun"/>
                <a:cs typeface="SimSun"/>
              </a:rPr>
              <a:t>ж</a:t>
            </a:r>
            <a:r>
              <a:rPr sz="900" spc="-385" dirty="0">
                <a:solidFill>
                  <a:srgbClr val="5A5750"/>
                </a:solidFill>
                <a:latin typeface="SimSun"/>
                <a:cs typeface="SimSun"/>
              </a:rPr>
              <a:t>ей</a:t>
            </a:r>
            <a:endParaRPr sz="90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60114" y="2819679"/>
            <a:ext cx="1979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п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л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а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ш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ст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р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ч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н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с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е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ой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кл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хир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ур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к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1350" spc="-922" baseline="74074" dirty="0">
                <a:solidFill>
                  <a:srgbClr val="5A5750"/>
                </a:solidFill>
                <a:latin typeface="SimSun"/>
                <a:cs typeface="SimSun"/>
              </a:rPr>
              <a:t>и</a:t>
            </a:r>
            <a:r>
              <a:rPr sz="900" spc="-615" dirty="0">
                <a:solidFill>
                  <a:srgbClr val="5A5750"/>
                </a:solidFill>
                <a:latin typeface="SimSun"/>
                <a:cs typeface="SimSun"/>
              </a:rPr>
              <a:t>ии</a:t>
            </a:r>
            <a:r>
              <a:rPr sz="900" spc="-245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340" dirty="0">
                <a:solidFill>
                  <a:srgbClr val="5A5750"/>
                </a:solidFill>
                <a:latin typeface="SimSun"/>
                <a:cs typeface="SimSun"/>
              </a:rPr>
              <a:t>Вонджин</a:t>
            </a:r>
            <a:r>
              <a:rPr sz="900" spc="-245" dirty="0">
                <a:solidFill>
                  <a:srgbClr val="5A5750"/>
                </a:solidFill>
                <a:latin typeface="SimSun"/>
                <a:cs typeface="SimSun"/>
              </a:rPr>
              <a:t> </a:t>
            </a:r>
            <a:r>
              <a:rPr sz="900" spc="-405" dirty="0">
                <a:solidFill>
                  <a:srgbClr val="5A5750"/>
                </a:solidFill>
                <a:latin typeface="SimSun"/>
                <a:cs typeface="SimSun"/>
              </a:rPr>
              <a:t>в</a:t>
            </a:r>
            <a:endParaRPr sz="90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57879" y="2972079"/>
            <a:ext cx="70802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0"/>
              </a:spcBef>
            </a:pPr>
            <a:r>
              <a:rPr sz="900" spc="-515" dirty="0">
                <a:solidFill>
                  <a:srgbClr val="5A5750"/>
                </a:solidFill>
                <a:latin typeface="SimSun"/>
                <a:cs typeface="SimSun"/>
              </a:rPr>
              <a:t>Г</a:t>
            </a:r>
            <a:r>
              <a:rPr sz="900" spc="-370" dirty="0">
                <a:solidFill>
                  <a:srgbClr val="5A5750"/>
                </a:solidFill>
                <a:latin typeface="SimSun"/>
                <a:cs typeface="SimSun"/>
              </a:rPr>
              <a:t>аннаме</a:t>
            </a:r>
            <a:endParaRPr sz="9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2000" spc="-5" dirty="0">
                <a:solidFill>
                  <a:srgbClr val="136D68"/>
                </a:solidFill>
                <a:latin typeface="Roboto Th"/>
                <a:cs typeface="Roboto Th"/>
              </a:rPr>
              <a:t>2012</a:t>
            </a:r>
            <a:endParaRPr sz="2000">
              <a:latin typeface="Roboto Th"/>
              <a:cs typeface="Roboto Th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40657" y="559104"/>
            <a:ext cx="323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5A5750"/>
                </a:solidFill>
              </a:rPr>
              <a:t>ИСТОРИЯ</a:t>
            </a:r>
            <a:r>
              <a:rPr spc="40" dirty="0">
                <a:solidFill>
                  <a:srgbClr val="5A5750"/>
                </a:solidFill>
              </a:rPr>
              <a:t> </a:t>
            </a:r>
            <a:r>
              <a:rPr spc="125" dirty="0">
                <a:solidFill>
                  <a:srgbClr val="5A5750"/>
                </a:solidFill>
              </a:rPr>
              <a:t>ВОНДЖИН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717" y="559104"/>
            <a:ext cx="1565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>
                <a:solidFill>
                  <a:srgbClr val="5A5750"/>
                </a:solidFill>
              </a:rPr>
              <a:t>Н</a:t>
            </a:r>
            <a:r>
              <a:rPr spc="125" dirty="0">
                <a:solidFill>
                  <a:srgbClr val="5A5750"/>
                </a:solidFill>
              </a:rPr>
              <a:t>АГ</a:t>
            </a:r>
            <a:r>
              <a:rPr spc="-110" dirty="0">
                <a:solidFill>
                  <a:srgbClr val="5A5750"/>
                </a:solidFill>
              </a:rPr>
              <a:t>Р</a:t>
            </a:r>
            <a:r>
              <a:rPr spc="190" dirty="0">
                <a:solidFill>
                  <a:srgbClr val="5A5750"/>
                </a:solidFill>
              </a:rPr>
              <a:t>А</a:t>
            </a:r>
            <a:r>
              <a:rPr spc="125" dirty="0">
                <a:solidFill>
                  <a:srgbClr val="5A5750"/>
                </a:solidFill>
              </a:rPr>
              <a:t>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7359" y="1280007"/>
            <a:ext cx="243586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награды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“Motiva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Grand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Award </a:t>
            </a:r>
            <a:r>
              <a:rPr sz="1000" spc="-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Clinic”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версии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Motiva Korea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359" y="1736216"/>
            <a:ext cx="246888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награды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Asia 2018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разделе «Международный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медицинский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туризм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Корее”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359" y="2357513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2017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359" y="2978810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2015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3378" y="1280007"/>
            <a:ext cx="249745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Выбрана столичным правительством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Сеула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качестве организации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сотрудничества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области медицинского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туризма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3378" y="2066416"/>
            <a:ext cx="24504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за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выдающиеся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достижения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в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области медицинского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туризма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Корее,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2014 г.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3378" y="2687713"/>
            <a:ext cx="240538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Признана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отличным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учреждением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для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медицинского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туризма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Министерством </a:t>
            </a:r>
            <a:r>
              <a:rPr sz="1000" spc="-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Юстиции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3378" y="3309010"/>
            <a:ext cx="250698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Названа лучшей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клиникой по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привлечению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медицинских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туристов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2014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Министерством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Здравоохранения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Социального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Обеспечения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9388" y="1280007"/>
            <a:ext cx="250698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Названа лучшей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клиникой по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привлечению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медицинских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туристов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2013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Министерством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Здравоохранения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Социального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Обеспечения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9388" y="2066416"/>
            <a:ext cx="239585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Премия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Korea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за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привлечение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иностранных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пациентов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2011;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Премия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Корейского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агентства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 продвижению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индустрии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здравоохранения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9388" y="2852813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2014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9388" y="3474110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2013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45409" y="1280007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2012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5409" y="1901316"/>
            <a:ext cx="23742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905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4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награды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</a:t>
            </a:r>
            <a:r>
              <a:rPr sz="1000" spc="4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Asia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2011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Global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Medical Service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разделе</a:t>
            </a:r>
            <a:endParaRPr sz="10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«Комплексная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пластическая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хирургия»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45409" y="2522613"/>
            <a:ext cx="2542540" cy="6858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награды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области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08300"/>
              </a:lnSpc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«Подразделение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хирургии»,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представительского бренда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индустрии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высоких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технологий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45409" y="3309010"/>
            <a:ext cx="245237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Получение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награды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Глобального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Медицинского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Обслуживания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Кореи,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области 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(KGMSA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2011)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4400994"/>
            <a:ext cx="10896117" cy="180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5299" y="2733154"/>
            <a:ext cx="3042285" cy="3615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Сертифицированный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пластический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хирург</a:t>
            </a:r>
            <a:endParaRPr sz="1000">
              <a:latin typeface="Roboto"/>
              <a:cs typeface="Roboto"/>
            </a:endParaRPr>
          </a:p>
          <a:p>
            <a:pPr marL="12700" marR="147955">
              <a:lnSpc>
                <a:spcPct val="108300"/>
              </a:lnSpc>
              <a:spcBef>
                <a:spcPts val="705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Окончил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Медицинский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45" dirty="0">
                <a:solidFill>
                  <a:srgbClr val="5A5750"/>
                </a:solidFill>
                <a:latin typeface="Roboto"/>
                <a:cs typeface="Roboto"/>
              </a:rPr>
              <a:t>факультет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Университета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Сунчунхян</a:t>
            </a:r>
            <a:endParaRPr sz="1000">
              <a:latin typeface="Roboto"/>
              <a:cs typeface="Roboto"/>
            </a:endParaRPr>
          </a:p>
          <a:p>
            <a:pPr marL="12700" marR="106680">
              <a:lnSpc>
                <a:spcPct val="108300"/>
              </a:lnSpc>
              <a:spcBef>
                <a:spcPts val="710"/>
              </a:spcBef>
            </a:pP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Адъюнкт-профессор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университетской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больницы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Сунчунхян</a:t>
            </a:r>
            <a:endParaRPr sz="1000">
              <a:latin typeface="Roboto"/>
              <a:cs typeface="Roboto"/>
            </a:endParaRPr>
          </a:p>
          <a:p>
            <a:pPr marL="12700" marR="177165">
              <a:lnSpc>
                <a:spcPct val="108300"/>
              </a:lnSpc>
              <a:spcBef>
                <a:spcPts val="710"/>
              </a:spcBef>
            </a:pP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Награжден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как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лучший специалист Корейского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345440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Действительный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хирургии</a:t>
            </a:r>
            <a:endParaRPr sz="1000">
              <a:latin typeface="Roboto"/>
              <a:cs typeface="Roboto"/>
            </a:endParaRPr>
          </a:p>
          <a:p>
            <a:pPr marL="12700" marR="29845">
              <a:lnSpc>
                <a:spcPct val="108300"/>
              </a:lnSpc>
              <a:spcBef>
                <a:spcPts val="710"/>
              </a:spcBef>
            </a:pP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Член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руководящего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комитета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исследовательской </a:t>
            </a:r>
            <a:r>
              <a:rPr sz="1000" spc="-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группы</a:t>
            </a:r>
            <a:r>
              <a:rPr sz="10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</a:t>
            </a:r>
            <a:r>
              <a:rPr sz="10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антивозрастной</a:t>
            </a:r>
            <a:r>
              <a:rPr sz="1000" spc="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08300"/>
              </a:lnSpc>
              <a:spcBef>
                <a:spcPts val="710"/>
              </a:spcBef>
            </a:pP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исследовательской группы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 ринопластике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общества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29845">
              <a:lnSpc>
                <a:spcPct val="108300"/>
              </a:lnSpc>
              <a:spcBef>
                <a:spcPts val="705"/>
              </a:spcBef>
            </a:pP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Член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руководящего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комитета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исследовательской </a:t>
            </a:r>
            <a:r>
              <a:rPr sz="1000" spc="-229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группы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Botox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Filler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Room,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пластической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хирургии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2133" y="2720454"/>
            <a:ext cx="3043555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6370">
              <a:lnSpc>
                <a:spcPct val="108300"/>
              </a:lnSpc>
              <a:spcBef>
                <a:spcPts val="100"/>
              </a:spcBef>
            </a:pP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Член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руководящего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комитета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информационным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коммуникациям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эстетической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498475">
              <a:lnSpc>
                <a:spcPct val="108300"/>
              </a:lnSpc>
              <a:spcBef>
                <a:spcPts val="71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Научный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сотрудник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хирургии</a:t>
            </a:r>
            <a:endParaRPr sz="1000">
              <a:latin typeface="Roboto"/>
              <a:cs typeface="Roboto"/>
            </a:endParaRPr>
          </a:p>
          <a:p>
            <a:pPr marL="12700" marR="346075">
              <a:lnSpc>
                <a:spcPct val="108300"/>
              </a:lnSpc>
              <a:spcBef>
                <a:spcPts val="705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Действительный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эстетической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290195">
              <a:lnSpc>
                <a:spcPct val="108300"/>
              </a:lnSpc>
              <a:spcBef>
                <a:spcPts val="710"/>
              </a:spcBef>
            </a:pP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Комиссар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информации </a:t>
            </a:r>
            <a:r>
              <a:rPr sz="1000" spc="5" dirty="0">
                <a:solidFill>
                  <a:srgbClr val="5A5750"/>
                </a:solidFill>
                <a:latin typeface="Roboto"/>
                <a:cs typeface="Roboto"/>
              </a:rPr>
              <a:t>и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коммуникациям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Корейского</a:t>
            </a:r>
            <a:r>
              <a:rPr sz="1000" spc="-2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пластических</a:t>
            </a:r>
            <a:r>
              <a:rPr sz="1000" spc="-2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хирургов</a:t>
            </a:r>
            <a:endParaRPr sz="1000">
              <a:latin typeface="Roboto"/>
              <a:cs typeface="Roboto"/>
            </a:endParaRPr>
          </a:p>
          <a:p>
            <a:pPr marL="12700" marR="346075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Действительный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Корейского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15" dirty="0">
                <a:solidFill>
                  <a:srgbClr val="5A5750"/>
                </a:solidFill>
                <a:latin typeface="Roboto"/>
                <a:cs typeface="Roboto"/>
              </a:rPr>
              <a:t>черепно-лицевой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пластической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хирургии</a:t>
            </a:r>
            <a:endParaRPr sz="1000">
              <a:latin typeface="Roboto"/>
              <a:cs typeface="Roboto"/>
            </a:endParaRPr>
          </a:p>
          <a:p>
            <a:pPr marL="12700" marR="5080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Действительный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Международного 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пластических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хирургов</a:t>
            </a:r>
            <a:endParaRPr sz="1000">
              <a:latin typeface="Roboto"/>
              <a:cs typeface="Roboto"/>
            </a:endParaRPr>
          </a:p>
          <a:p>
            <a:pPr marL="12700" marR="110489">
              <a:lnSpc>
                <a:spcPct val="108300"/>
              </a:lnSpc>
              <a:spcBef>
                <a:spcPts val="710"/>
              </a:spcBef>
            </a:pP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Действительный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член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Американского 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общества </a:t>
            </a:r>
            <a:r>
              <a:rPr sz="1000" spc="-23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пластических</a:t>
            </a:r>
            <a:r>
              <a:rPr sz="1000" spc="-10" dirty="0">
                <a:solidFill>
                  <a:srgbClr val="5A5750"/>
                </a:solidFill>
                <a:latin typeface="Roboto"/>
                <a:cs typeface="Roboto"/>
              </a:rPr>
              <a:t> хирургов</a:t>
            </a:r>
            <a:r>
              <a:rPr sz="10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000" dirty="0">
                <a:solidFill>
                  <a:srgbClr val="5A5750"/>
                </a:solidFill>
                <a:latin typeface="Roboto"/>
                <a:cs typeface="Roboto"/>
              </a:rPr>
              <a:t>(APS)</a:t>
            </a:r>
            <a:endParaRPr sz="10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299" y="1072159"/>
            <a:ext cx="385889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b="1" spc="85" dirty="0">
                <a:solidFill>
                  <a:srgbClr val="136D68"/>
                </a:solidFill>
                <a:latin typeface="Arial"/>
                <a:cs typeface="Arial"/>
              </a:rPr>
              <a:t>Д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600" b="1" spc="50" dirty="0">
                <a:solidFill>
                  <a:srgbClr val="136D68"/>
                </a:solidFill>
                <a:latin typeface="Arial"/>
                <a:cs typeface="Arial"/>
              </a:rPr>
              <a:t>р</a:t>
            </a:r>
            <a:r>
              <a:rPr sz="1600" b="1" spc="35" dirty="0">
                <a:solidFill>
                  <a:srgbClr val="136D68"/>
                </a:solidFill>
                <a:latin typeface="Arial"/>
                <a:cs typeface="Arial"/>
              </a:rPr>
              <a:t>е</a:t>
            </a:r>
            <a:r>
              <a:rPr sz="1600" b="1" spc="12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600" b="1" spc="55" dirty="0">
                <a:solidFill>
                  <a:srgbClr val="136D68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600" b="1" spc="50" dirty="0">
                <a:solidFill>
                  <a:srgbClr val="136D68"/>
                </a:solidFill>
                <a:latin typeface="Arial"/>
                <a:cs typeface="Arial"/>
              </a:rPr>
              <a:t>р</a:t>
            </a:r>
            <a:r>
              <a:rPr sz="1600" b="1" spc="-8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165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600" b="1" dirty="0">
                <a:solidFill>
                  <a:srgbClr val="136D68"/>
                </a:solidFill>
                <a:latin typeface="Arial"/>
                <a:cs typeface="Arial"/>
              </a:rPr>
              <a:t>л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600" b="1" spc="80" dirty="0">
                <a:solidFill>
                  <a:srgbClr val="136D68"/>
                </a:solidFill>
                <a:latin typeface="Arial"/>
                <a:cs typeface="Arial"/>
              </a:rPr>
              <a:t>н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600" b="1" spc="165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600" b="1" spc="-8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136D68"/>
                </a:solidFill>
                <a:latin typeface="Arial"/>
                <a:cs typeface="Arial"/>
              </a:rPr>
              <a:t>W</a:t>
            </a:r>
            <a:r>
              <a:rPr sz="1600" b="1" spc="15" dirty="0">
                <a:solidFill>
                  <a:srgbClr val="136D68"/>
                </a:solidFill>
                <a:latin typeface="Arial"/>
                <a:cs typeface="Arial"/>
              </a:rPr>
              <a:t>J</a:t>
            </a:r>
            <a:r>
              <a:rPr sz="1600" b="1" spc="-8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136D68"/>
                </a:solidFill>
                <a:latin typeface="Arial"/>
                <a:cs typeface="Arial"/>
              </a:rPr>
              <a:t>П</a:t>
            </a:r>
            <a:r>
              <a:rPr sz="1600" b="1" dirty="0">
                <a:solidFill>
                  <a:srgbClr val="136D68"/>
                </a:solidFill>
                <a:latin typeface="Arial"/>
                <a:cs typeface="Arial"/>
              </a:rPr>
              <a:t>л</a:t>
            </a:r>
            <a:r>
              <a:rPr sz="1600" b="1" spc="55" dirty="0">
                <a:solidFill>
                  <a:srgbClr val="136D68"/>
                </a:solidFill>
                <a:latin typeface="Arial"/>
                <a:cs typeface="Arial"/>
              </a:rPr>
              <a:t>а</a:t>
            </a:r>
            <a:r>
              <a:rPr sz="1600" b="1" spc="-70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600" b="1" spc="90" dirty="0">
                <a:solidFill>
                  <a:srgbClr val="136D68"/>
                </a:solidFill>
                <a:latin typeface="Arial"/>
                <a:cs typeface="Arial"/>
              </a:rPr>
              <a:t>т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600" b="1" spc="50" dirty="0">
                <a:solidFill>
                  <a:srgbClr val="136D68"/>
                </a:solidFill>
                <a:latin typeface="Arial"/>
                <a:cs typeface="Arial"/>
              </a:rPr>
              <a:t>ч</a:t>
            </a:r>
            <a:r>
              <a:rPr sz="1600" b="1" spc="35" dirty="0">
                <a:solidFill>
                  <a:srgbClr val="136D68"/>
                </a:solidFill>
                <a:latin typeface="Arial"/>
                <a:cs typeface="Arial"/>
              </a:rPr>
              <a:t>е</a:t>
            </a:r>
            <a:r>
              <a:rPr sz="1600" b="1" spc="60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600" b="1" spc="1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600" b="1" spc="30" dirty="0">
                <a:solidFill>
                  <a:srgbClr val="136D68"/>
                </a:solidFill>
                <a:latin typeface="Arial"/>
                <a:cs typeface="Arial"/>
              </a:rPr>
              <a:t>ой  </a:t>
            </a:r>
            <a:r>
              <a:rPr sz="1600" b="1" spc="50" dirty="0">
                <a:solidFill>
                  <a:srgbClr val="136D68"/>
                </a:solidFill>
                <a:latin typeface="Arial"/>
                <a:cs typeface="Arial"/>
              </a:rPr>
              <a:t>хирургии</a:t>
            </a:r>
            <a:r>
              <a:rPr sz="1600" b="1" spc="-9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55" dirty="0">
                <a:solidFill>
                  <a:srgbClr val="136D68"/>
                </a:solidFill>
                <a:latin typeface="Arial"/>
                <a:cs typeface="Arial"/>
              </a:rPr>
              <a:t>Вонджин</a:t>
            </a:r>
            <a:r>
              <a:rPr sz="1600" b="1" spc="-8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136D68"/>
                </a:solidFill>
                <a:latin typeface="Arial"/>
                <a:cs typeface="Arial"/>
              </a:rPr>
              <a:t>Канг</a:t>
            </a:r>
            <a:r>
              <a:rPr sz="1600" b="1" spc="-85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136D68"/>
                </a:solidFill>
                <a:latin typeface="Arial"/>
                <a:cs typeface="Arial"/>
              </a:rPr>
              <a:t>Мун</a:t>
            </a:r>
            <a:r>
              <a:rPr sz="1600" b="1" spc="-90" dirty="0">
                <a:solidFill>
                  <a:srgbClr val="136D68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136D68"/>
                </a:solidFill>
                <a:latin typeface="Arial"/>
                <a:cs typeface="Arial"/>
              </a:rPr>
              <a:t>Сок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99" y="1815553"/>
            <a:ext cx="51212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spc="35" dirty="0">
                <a:solidFill>
                  <a:srgbClr val="136D68"/>
                </a:solidFill>
                <a:latin typeface="Microsoft Sans Serif"/>
                <a:cs typeface="Microsoft Sans Serif"/>
              </a:rPr>
              <a:t>Окончил </a:t>
            </a:r>
            <a:r>
              <a:rPr sz="1000" spc="40" dirty="0">
                <a:solidFill>
                  <a:srgbClr val="136D68"/>
                </a:solidFill>
                <a:latin typeface="Microsoft Sans Serif"/>
                <a:cs typeface="Microsoft Sans Serif"/>
              </a:rPr>
              <a:t>Медицинский </a:t>
            </a:r>
            <a:r>
              <a:rPr sz="1000" spc="5" dirty="0">
                <a:solidFill>
                  <a:srgbClr val="136D68"/>
                </a:solidFill>
                <a:latin typeface="Microsoft Sans Serif"/>
                <a:cs typeface="Microsoft Sans Serif"/>
              </a:rPr>
              <a:t>факультет </a:t>
            </a:r>
            <a:r>
              <a:rPr sz="1000" spc="20" dirty="0">
                <a:solidFill>
                  <a:srgbClr val="136D68"/>
                </a:solidFill>
                <a:latin typeface="Microsoft Sans Serif"/>
                <a:cs typeface="Microsoft Sans Serif"/>
              </a:rPr>
              <a:t>Университета Сунчунхян,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адъюнкт-профессор </a:t>
            </a:r>
            <a:r>
              <a:rPr sz="1000" spc="35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Награжден</a:t>
            </a:r>
            <a:r>
              <a:rPr sz="1000" spc="-35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как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40" dirty="0">
                <a:solidFill>
                  <a:srgbClr val="136D68"/>
                </a:solidFill>
                <a:latin typeface="Microsoft Sans Serif"/>
                <a:cs typeface="Microsoft Sans Serif"/>
              </a:rPr>
              <a:t>лучший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специалист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Корейского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25" dirty="0">
                <a:solidFill>
                  <a:srgbClr val="136D68"/>
                </a:solidFill>
                <a:latin typeface="Microsoft Sans Serif"/>
                <a:cs typeface="Microsoft Sans Serif"/>
              </a:rPr>
              <a:t>общества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30" dirty="0">
                <a:solidFill>
                  <a:srgbClr val="136D68"/>
                </a:solidFill>
                <a:latin typeface="Microsoft Sans Serif"/>
                <a:cs typeface="Microsoft Sans Serif"/>
              </a:rPr>
              <a:t>пластической</a:t>
            </a:r>
            <a:r>
              <a:rPr sz="1000" spc="-30" dirty="0">
                <a:solidFill>
                  <a:srgbClr val="136D68"/>
                </a:solidFill>
                <a:latin typeface="Microsoft Sans Serif"/>
                <a:cs typeface="Microsoft Sans Serif"/>
              </a:rPr>
              <a:t> </a:t>
            </a:r>
            <a:r>
              <a:rPr sz="1000" spc="50" dirty="0">
                <a:solidFill>
                  <a:srgbClr val="136D68"/>
                </a:solidFill>
                <a:latin typeface="Microsoft Sans Serif"/>
                <a:cs typeface="Microsoft Sans Serif"/>
              </a:rPr>
              <a:t>хирургии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1243" y="4901819"/>
            <a:ext cx="1996439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ts val="1375"/>
              </a:lnSpc>
              <a:spcBef>
                <a:spcPts val="100"/>
              </a:spcBef>
            </a:pP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кл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П</a:t>
            </a: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л</a:t>
            </a: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н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щ</a:t>
            </a: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к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а</a:t>
            </a:r>
            <a:r>
              <a:rPr sz="1200" b="1" spc="-340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д</a:t>
            </a:r>
            <a:r>
              <a:rPr sz="1200" spc="-340" dirty="0">
                <a:solidFill>
                  <a:srgbClr val="136D68"/>
                </a:solidFill>
                <a:latin typeface="SimSun"/>
                <a:cs typeface="SimSun"/>
              </a:rPr>
              <a:t>(</a:t>
            </a:r>
            <a:r>
              <a:rPr sz="1800" b="1" spc="-509" baseline="64814" dirty="0">
                <a:solidFill>
                  <a:srgbClr val="136D68"/>
                </a:solidFill>
                <a:latin typeface="Arial"/>
                <a:cs typeface="Arial"/>
              </a:rPr>
              <a:t>ь</a:t>
            </a:r>
            <a:r>
              <a:rPr sz="1200" spc="-150" dirty="0">
                <a:solidFill>
                  <a:srgbClr val="136D68"/>
                </a:solidFill>
                <a:latin typeface="SimSun"/>
                <a:cs typeface="SimSun"/>
              </a:rPr>
              <a:t>㎡</a:t>
            </a:r>
            <a:r>
              <a:rPr sz="1200" spc="-75" dirty="0">
                <a:solidFill>
                  <a:srgbClr val="136D68"/>
                </a:solidFill>
                <a:latin typeface="SimSun"/>
                <a:cs typeface="SimSun"/>
              </a:rPr>
              <a:t>)</a:t>
            </a:r>
            <a:endParaRPr sz="1200">
              <a:latin typeface="SimSun"/>
              <a:cs typeface="SimSun"/>
            </a:endParaRPr>
          </a:p>
          <a:p>
            <a:pPr marR="2540" algn="ctr">
              <a:lnSpc>
                <a:spcPts val="8575"/>
              </a:lnSpc>
            </a:pPr>
            <a:r>
              <a:rPr sz="7200" spc="-185" dirty="0">
                <a:solidFill>
                  <a:srgbClr val="136D68"/>
                </a:solidFill>
                <a:latin typeface="Roboto Th"/>
                <a:cs typeface="Roboto Th"/>
              </a:rPr>
              <a:t>5200</a:t>
            </a:r>
            <a:endParaRPr sz="7200">
              <a:latin typeface="Roboto Th"/>
              <a:cs typeface="Roboto 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1871" y="4901819"/>
            <a:ext cx="1209675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75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медп</a:t>
            </a:r>
            <a:r>
              <a:rPr sz="1800" b="1" spc="-315" baseline="64814" dirty="0">
                <a:solidFill>
                  <a:srgbClr val="136D68"/>
                </a:solidFill>
                <a:latin typeface="Arial"/>
                <a:cs typeface="Arial"/>
              </a:rPr>
              <a:t>Ч</a:t>
            </a: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е</a:t>
            </a:r>
            <a:r>
              <a:rPr sz="1800" b="1" spc="-315" baseline="64814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р</a:t>
            </a:r>
            <a:r>
              <a:rPr sz="1800" b="1" spc="-315" baseline="64814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800" b="1" spc="-315" baseline="64814" dirty="0">
                <a:solidFill>
                  <a:srgbClr val="136D68"/>
                </a:solidFill>
                <a:latin typeface="Arial"/>
                <a:cs typeface="Arial"/>
              </a:rPr>
              <a:t>л</a:t>
            </a: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800" b="1" spc="-315" baseline="64814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200" b="1" spc="-210" dirty="0">
                <a:solidFill>
                  <a:srgbClr val="136D68"/>
                </a:solidFill>
                <a:latin typeface="Arial"/>
                <a:cs typeface="Arial"/>
              </a:rPr>
              <a:t>нала</a:t>
            </a:r>
            <a:endParaRPr sz="1200">
              <a:latin typeface="Arial"/>
              <a:cs typeface="Arial"/>
            </a:endParaRPr>
          </a:p>
          <a:p>
            <a:pPr marL="140335">
              <a:lnSpc>
                <a:spcPts val="8575"/>
              </a:lnSpc>
            </a:pPr>
            <a:r>
              <a:rPr sz="7200" spc="-185" dirty="0">
                <a:solidFill>
                  <a:srgbClr val="136D68"/>
                </a:solidFill>
                <a:latin typeface="Roboto Th"/>
                <a:cs typeface="Roboto Th"/>
              </a:rPr>
              <a:t>30</a:t>
            </a:r>
            <a:endParaRPr sz="7200">
              <a:latin typeface="Roboto Th"/>
              <a:cs typeface="Roboto 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7181" y="4901819"/>
            <a:ext cx="1518920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ts val="1375"/>
              </a:lnSpc>
              <a:spcBef>
                <a:spcPts val="100"/>
              </a:spcBef>
            </a:pP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сотр</a:t>
            </a:r>
            <a:r>
              <a:rPr sz="1800" b="1" spc="-337" baseline="64814" dirty="0">
                <a:solidFill>
                  <a:srgbClr val="136D68"/>
                </a:solidFill>
                <a:latin typeface="Arial"/>
                <a:cs typeface="Arial"/>
              </a:rPr>
              <a:t>Ч</a:t>
            </a: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у</a:t>
            </a:r>
            <a:r>
              <a:rPr sz="1800" b="1" spc="-337" baseline="64814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д</a:t>
            </a:r>
            <a:r>
              <a:rPr sz="1800" b="1" spc="-337" baseline="64814" dirty="0">
                <a:solidFill>
                  <a:srgbClr val="136D68"/>
                </a:solidFill>
                <a:latin typeface="Arial"/>
                <a:cs typeface="Arial"/>
              </a:rPr>
              <a:t>с</a:t>
            </a: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н</a:t>
            </a:r>
            <a:r>
              <a:rPr sz="1800" b="1" spc="-337" baseline="64814" dirty="0">
                <a:solidFill>
                  <a:srgbClr val="136D68"/>
                </a:solidFill>
                <a:latin typeface="Arial"/>
                <a:cs typeface="Arial"/>
              </a:rPr>
              <a:t>л</a:t>
            </a: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и</a:t>
            </a:r>
            <a:r>
              <a:rPr sz="1800" b="1" spc="-337" baseline="64814" dirty="0">
                <a:solidFill>
                  <a:srgbClr val="136D68"/>
                </a:solidFill>
                <a:latin typeface="Arial"/>
                <a:cs typeface="Arial"/>
              </a:rPr>
              <a:t>о</a:t>
            </a:r>
            <a:r>
              <a:rPr sz="1200" b="1" spc="-225" dirty="0">
                <a:solidFill>
                  <a:srgbClr val="136D68"/>
                </a:solidFill>
                <a:latin typeface="Arial"/>
                <a:cs typeface="Arial"/>
              </a:rPr>
              <a:t>ков</a:t>
            </a:r>
            <a:endParaRPr sz="1200">
              <a:latin typeface="Arial"/>
              <a:cs typeface="Arial"/>
            </a:endParaRPr>
          </a:p>
          <a:p>
            <a:pPr marR="2540" algn="ctr">
              <a:lnSpc>
                <a:spcPts val="8575"/>
              </a:lnSpc>
            </a:pPr>
            <a:r>
              <a:rPr sz="7200" spc="-185" dirty="0">
                <a:solidFill>
                  <a:srgbClr val="136D68"/>
                </a:solidFill>
                <a:latin typeface="Roboto Th"/>
                <a:cs typeface="Roboto Th"/>
              </a:rPr>
              <a:t>400</a:t>
            </a:r>
            <a:endParaRPr sz="7200">
              <a:latin typeface="Roboto Th"/>
              <a:cs typeface="Roboto 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057" y="647992"/>
            <a:ext cx="10872000" cy="3573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8882" y="4990185"/>
            <a:ext cx="4474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136D68"/>
                </a:solidFill>
                <a:latin typeface="Roboto"/>
                <a:cs typeface="Roboto"/>
              </a:rPr>
              <a:t>Более</a:t>
            </a:r>
            <a:r>
              <a:rPr sz="1800" b="1" spc="-10" dirty="0">
                <a:solidFill>
                  <a:srgbClr val="136D68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136D68"/>
                </a:solidFill>
                <a:latin typeface="Roboto"/>
                <a:cs typeface="Roboto"/>
              </a:rPr>
              <a:t>30</a:t>
            </a:r>
            <a:r>
              <a:rPr sz="1800" b="1" spc="-5" dirty="0">
                <a:solidFill>
                  <a:srgbClr val="136D68"/>
                </a:solidFill>
                <a:latin typeface="Roboto"/>
                <a:cs typeface="Roboto"/>
              </a:rPr>
              <a:t> специалистов </a:t>
            </a:r>
            <a:r>
              <a:rPr sz="1800" b="1" spc="-15" dirty="0">
                <a:solidFill>
                  <a:srgbClr val="136D68"/>
                </a:solidFill>
                <a:latin typeface="Roboto"/>
                <a:cs typeface="Roboto"/>
              </a:rPr>
              <a:t>разных</a:t>
            </a:r>
            <a:r>
              <a:rPr sz="1800" b="1" spc="-5" dirty="0">
                <a:solidFill>
                  <a:srgbClr val="136D68"/>
                </a:solidFill>
                <a:latin typeface="Roboto"/>
                <a:cs typeface="Roboto"/>
              </a:rPr>
              <a:t> областей</a:t>
            </a:r>
            <a:endParaRPr sz="1800">
              <a:latin typeface="Roboto"/>
              <a:cs typeface="Robo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8792" y="650836"/>
            <a:ext cx="10895330" cy="3678554"/>
            <a:chOff x="648792" y="650836"/>
            <a:chExt cx="10895330" cy="3678554"/>
          </a:xfrm>
        </p:grpSpPr>
        <p:sp>
          <p:nvSpPr>
            <p:cNvPr id="4" name="object 4"/>
            <p:cNvSpPr/>
            <p:nvPr/>
          </p:nvSpPr>
          <p:spPr>
            <a:xfrm>
              <a:off x="5006924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9387" y="711023"/>
              <a:ext cx="937069" cy="11659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6924" y="1877009"/>
              <a:ext cx="1089533" cy="12261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17391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8328" y="707605"/>
              <a:ext cx="1008595" cy="11694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85990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572" y="1937194"/>
              <a:ext cx="977950" cy="11659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85990" y="65084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6926" y="711023"/>
              <a:ext cx="1008595" cy="11659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96457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7170" y="700799"/>
              <a:ext cx="1018806" cy="117620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54588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5525" y="721233"/>
              <a:ext cx="1008595" cy="11557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65056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81604" y="751605"/>
              <a:ext cx="972972" cy="11254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365056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56204" y="3153143"/>
              <a:ext cx="998372" cy="11762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75523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7105" y="1947418"/>
              <a:ext cx="977950" cy="11557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38325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0197" y="730949"/>
              <a:ext cx="997661" cy="11460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27858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59595" y="733933"/>
              <a:ext cx="957795" cy="11430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96457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0221" y="3142541"/>
              <a:ext cx="945769" cy="11868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06924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50688" y="3142541"/>
              <a:ext cx="945769" cy="11868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85990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0371" y="3142922"/>
              <a:ext cx="935151" cy="11864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275523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96185" y="3146755"/>
              <a:ext cx="968870" cy="118259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8792" y="65084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9388" y="1108544"/>
              <a:ext cx="513241" cy="33145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096457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97828" y="1947418"/>
              <a:ext cx="988161" cy="11557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275523" y="650836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42007" y="723024"/>
              <a:ext cx="1023048" cy="115398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917391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1754" y="3148177"/>
              <a:ext cx="975169" cy="11811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827858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84842" y="3163355"/>
              <a:ext cx="932548" cy="116599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365056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79127" y="1961019"/>
              <a:ext cx="975461" cy="11421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454588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792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9943" y="3178535"/>
              <a:ext cx="998381" cy="115081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738325" y="3103181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9696" y="3153143"/>
              <a:ext cx="988174" cy="117621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917391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43717" y="1970100"/>
              <a:ext cx="963206" cy="113309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38325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DED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44154" y="1981212"/>
              <a:ext cx="983716" cy="112196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827858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80321" y="1975091"/>
              <a:ext cx="937082" cy="112810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454588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59" h="1226185">
                  <a:moveTo>
                    <a:pt x="1089532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2" y="1226172"/>
                  </a:lnTo>
                  <a:lnTo>
                    <a:pt x="1089532" y="0"/>
                  </a:lnTo>
                  <a:close/>
                </a:path>
              </a:pathLst>
            </a:custGeom>
            <a:solidFill>
              <a:srgbClr val="DFD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92180" y="1940369"/>
              <a:ext cx="951941" cy="116282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8792" y="1877009"/>
              <a:ext cx="1089660" cy="1226185"/>
            </a:xfrm>
            <a:custGeom>
              <a:avLst/>
              <a:gdLst/>
              <a:ahLst/>
              <a:cxnLst/>
              <a:rect l="l" t="t" r="r" b="b"/>
              <a:pathLst>
                <a:path w="1089660" h="1226185">
                  <a:moveTo>
                    <a:pt x="1089533" y="0"/>
                  </a:moveTo>
                  <a:lnTo>
                    <a:pt x="0" y="0"/>
                  </a:lnTo>
                  <a:lnTo>
                    <a:pt x="0" y="1226172"/>
                  </a:lnTo>
                  <a:lnTo>
                    <a:pt x="1089533" y="1226172"/>
                  </a:lnTo>
                  <a:lnTo>
                    <a:pt x="1089533" y="0"/>
                  </a:lnTo>
                  <a:close/>
                </a:path>
              </a:pathLst>
            </a:custGeom>
            <a:solidFill>
              <a:srgbClr val="E6E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0872" y="1957621"/>
              <a:ext cx="1007465" cy="114557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42510" y="3550538"/>
              <a:ext cx="513241" cy="331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6059" y="326095"/>
            <a:ext cx="2015998" cy="120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5299" y="1918538"/>
            <a:ext cx="1713864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spc="-15" dirty="0">
                <a:solidFill>
                  <a:srgbClr val="5A5750"/>
                </a:solidFill>
                <a:latin typeface="Roboto"/>
                <a:cs typeface="Roboto"/>
              </a:rPr>
              <a:t>Система</a:t>
            </a:r>
            <a:r>
              <a:rPr sz="1600" spc="-7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5A5750"/>
                </a:solidFill>
                <a:latin typeface="Roboto"/>
                <a:cs typeface="Roboto"/>
              </a:rPr>
              <a:t>двойной </a:t>
            </a:r>
            <a:r>
              <a:rPr sz="1600" spc="-38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spc="-20" dirty="0">
                <a:solidFill>
                  <a:srgbClr val="5A5750"/>
                </a:solidFill>
                <a:latin typeface="Roboto"/>
                <a:cs typeface="Roboto"/>
              </a:rPr>
              <a:t>консультации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5299" y="584504"/>
            <a:ext cx="2232025" cy="777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1600" b="0" spc="-5" dirty="0">
                <a:solidFill>
                  <a:srgbClr val="5A5750"/>
                </a:solidFill>
                <a:latin typeface="Roboto"/>
                <a:cs typeface="Roboto"/>
              </a:rPr>
              <a:t>Назначение </a:t>
            </a:r>
            <a:r>
              <a:rPr sz="1600" b="0" spc="-15" dirty="0">
                <a:solidFill>
                  <a:srgbClr val="5A5750"/>
                </a:solidFill>
                <a:latin typeface="Roboto"/>
                <a:cs typeface="Roboto"/>
              </a:rPr>
              <a:t>хирурга </a:t>
            </a:r>
            <a:r>
              <a:rPr sz="1600" b="0" spc="-5" dirty="0">
                <a:solidFill>
                  <a:srgbClr val="5A5750"/>
                </a:solidFill>
                <a:latin typeface="Roboto"/>
                <a:cs typeface="Roboto"/>
              </a:rPr>
              <a:t>со </a:t>
            </a:r>
            <a:r>
              <a:rPr sz="1600" b="0" spc="-39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b="0" spc="-5" dirty="0">
                <a:solidFill>
                  <a:srgbClr val="5A5750"/>
                </a:solidFill>
                <a:latin typeface="Roboto"/>
                <a:cs typeface="Roboto"/>
              </a:rPr>
              <a:t>специализацией </a:t>
            </a:r>
            <a:r>
              <a:rPr sz="1600" b="0" dirty="0">
                <a:solidFill>
                  <a:srgbClr val="5A5750"/>
                </a:solidFill>
                <a:latin typeface="Roboto"/>
                <a:cs typeface="Roboto"/>
              </a:rPr>
              <a:t>в </a:t>
            </a:r>
            <a:r>
              <a:rPr sz="1600" b="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b="0" spc="-10" dirty="0">
                <a:solidFill>
                  <a:srgbClr val="5A5750"/>
                </a:solidFill>
                <a:latin typeface="Roboto"/>
                <a:cs typeface="Roboto"/>
              </a:rPr>
              <a:t>конкретной</a:t>
            </a:r>
            <a:r>
              <a:rPr sz="1600" b="0" spc="-1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600" b="0" spc="-10" dirty="0">
                <a:solidFill>
                  <a:srgbClr val="5A5750"/>
                </a:solidFill>
                <a:latin typeface="Roboto"/>
                <a:cs typeface="Roboto"/>
              </a:rPr>
              <a:t>области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9337" y="1898853"/>
            <a:ext cx="588835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100"/>
              </a:spcBef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Система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двойной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консультации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позволяет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получить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консультацию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нескольких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хирургов </a:t>
            </a:r>
            <a:r>
              <a:rPr sz="1100" spc="-26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за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раз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40" dirty="0">
                <a:solidFill>
                  <a:srgbClr val="5A5750"/>
                </a:solidFill>
                <a:latin typeface="Roboto"/>
                <a:cs typeface="Roboto"/>
              </a:rPr>
              <a:t>–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например, по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глазам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носу.</a:t>
            </a:r>
            <a:endParaRPr sz="1100">
              <a:latin typeface="Roboto"/>
              <a:cs typeface="Roboto"/>
            </a:endParaRPr>
          </a:p>
          <a:p>
            <a:pPr marL="12700" marR="64135">
              <a:lnSpc>
                <a:spcPct val="121200"/>
              </a:lnSpc>
            </a:pP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время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мы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предоставляем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пациентам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право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выбора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среди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нескольких </a:t>
            </a:r>
            <a:r>
              <a:rPr sz="1100" spc="-254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профессиональных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хирургов.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9337" y="564819"/>
            <a:ext cx="6530975" cy="8382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Консультации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операции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в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нашей клинике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проводят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хирурги,</a:t>
            </a:r>
            <a:endParaRPr sz="1100">
              <a:latin typeface="Roboto"/>
              <a:cs typeface="Roboto"/>
            </a:endParaRPr>
          </a:p>
          <a:p>
            <a:pPr marL="12700" marR="5080">
              <a:lnSpc>
                <a:spcPct val="121200"/>
              </a:lnSpc>
            </a:pP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каждый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из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которых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имеет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большой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опыт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и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назначается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пациенту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в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зависимости </a:t>
            </a:r>
            <a:r>
              <a:rPr sz="1100" spc="-25" dirty="0">
                <a:solidFill>
                  <a:srgbClr val="5A5750"/>
                </a:solidFill>
                <a:latin typeface="Roboto"/>
                <a:cs typeface="Roboto"/>
              </a:rPr>
              <a:t>от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 своей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5" dirty="0">
                <a:solidFill>
                  <a:srgbClr val="5A5750"/>
                </a:solidFill>
                <a:latin typeface="Roboto"/>
                <a:cs typeface="Roboto"/>
              </a:rPr>
              <a:t>специализации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95" dirty="0">
                <a:solidFill>
                  <a:srgbClr val="5A5750"/>
                </a:solidFill>
                <a:latin typeface="Roboto"/>
                <a:cs typeface="Roboto"/>
              </a:rPr>
              <a:t>-</a:t>
            </a:r>
            <a:r>
              <a:rPr sz="1100" spc="-15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по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глазам,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носу,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челюстно-лицевым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операциям,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груди,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липосакции</a:t>
            </a:r>
            <a:r>
              <a:rPr sz="1100" spc="5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10" dirty="0">
                <a:solidFill>
                  <a:srgbClr val="5A5750"/>
                </a:solidFill>
                <a:latin typeface="Roboto"/>
                <a:cs typeface="Roboto"/>
              </a:rPr>
              <a:t>или</a:t>
            </a:r>
            <a:r>
              <a:rPr sz="110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созданию 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20" dirty="0">
                <a:solidFill>
                  <a:srgbClr val="5A5750"/>
                </a:solidFill>
                <a:latin typeface="Roboto"/>
                <a:cs typeface="Roboto"/>
              </a:rPr>
              <a:t>контура</a:t>
            </a:r>
            <a:r>
              <a:rPr sz="1100" spc="-10" dirty="0">
                <a:solidFill>
                  <a:srgbClr val="5A5750"/>
                </a:solidFill>
                <a:latin typeface="Roboto"/>
                <a:cs typeface="Roboto"/>
              </a:rPr>
              <a:t> </a:t>
            </a:r>
            <a:r>
              <a:rPr sz="1100" spc="-15" dirty="0">
                <a:solidFill>
                  <a:srgbClr val="5A5750"/>
                </a:solidFill>
                <a:latin typeface="Roboto"/>
                <a:cs typeface="Roboto"/>
              </a:rPr>
              <a:t>тела.</a:t>
            </a:r>
            <a:endParaRPr sz="110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3824008"/>
            <a:ext cx="6200876" cy="23859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79322" y="3824008"/>
            <a:ext cx="4564799" cy="23859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1668</Words>
  <Application>Microsoft Office PowerPoint</Application>
  <PresentationFormat>Широкоэкранный</PresentationFormat>
  <Paragraphs>261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Roboto Lt</vt:lpstr>
      <vt:lpstr>Roboto Th</vt:lpstr>
      <vt:lpstr>SimSun</vt:lpstr>
      <vt:lpstr>Arial</vt:lpstr>
      <vt:lpstr>Calibri</vt:lpstr>
      <vt:lpstr>Corbel</vt:lpstr>
      <vt:lpstr>Georgia</vt:lpstr>
      <vt:lpstr>Microsoft Sans Serif</vt:lpstr>
      <vt:lpstr>Roboto</vt:lpstr>
      <vt:lpstr>Office Theme</vt:lpstr>
      <vt:lpstr>Презентация PowerPoint</vt:lpstr>
      <vt:lpstr>Презентация PowerPoint</vt:lpstr>
      <vt:lpstr>ОГЛАВЛЕНИЕ</vt:lpstr>
      <vt:lpstr>ИСТОРИЯ ВОНДЖИН</vt:lpstr>
      <vt:lpstr>НАГРАДЫ</vt:lpstr>
      <vt:lpstr>Презентация PowerPoint</vt:lpstr>
      <vt:lpstr>Презентация PowerPoint</vt:lpstr>
      <vt:lpstr>Презентация PowerPoint</vt:lpstr>
      <vt:lpstr>Назначение хирурга со  специализацией в  конкретной области</vt:lpstr>
      <vt:lpstr>СИСТЕМА РАБОТЫ КЛИНИКИ</vt:lpstr>
      <vt:lpstr>СИСТЕМА СОТРУДНИЧЕСТВА  РАЗНЫХ ОТДЕЛОВ</vt:lpstr>
      <vt:lpstr>ПОДБОР ПЛАНА ОПЕРАЦИИ 1:1 ДЛЯ УДОВЛЕТВОРЕНИЯ КЛИЕНТОВ</vt:lpstr>
      <vt:lpstr>Презентация PowerPoint</vt:lpstr>
      <vt:lpstr>ОТДЕЛЕНИЕ АНЕСТЕЗИОЛОГИИ</vt:lpstr>
      <vt:lpstr>Презентация PowerPoint</vt:lpstr>
      <vt:lpstr>Презентация PowerPoint</vt:lpstr>
      <vt:lpstr>Презентация PowerPoint</vt:lpstr>
      <vt:lpstr>ПРОГРАММЫ ДЕРМАТОЛОГИИ</vt:lpstr>
      <vt:lpstr>Презентация PowerPoint</vt:lpstr>
      <vt:lpstr>Социальный вклад клиники  WJ Вонджин для лечения ран,  даже душевных</vt:lpstr>
      <vt:lpstr>СМИ И МЕДИА</vt:lpstr>
      <vt:lpstr>08</vt:lpstr>
      <vt:lpstr>Блефаропластика</vt:lpstr>
      <vt:lpstr>Ринопластика</vt:lpstr>
      <vt:lpstr>Презентация PowerPoint</vt:lpstr>
      <vt:lpstr>Презентация PowerPoint</vt:lpstr>
      <vt:lpstr>Маммопластика</vt:lpstr>
      <vt:lpstr>Контур тела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2024-05-20T09:03:22Z</dcterms:created>
  <dcterms:modified xsi:type="dcterms:W3CDTF">2024-05-24T06:41:47Z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2023-01-06T00:00:00Z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2024-05-20T00:00:00Z</vt:filetime>
  </property>
</Properties>
</file>